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6858000" cx="12192000"/>
  <p:notesSz cx="6858000" cy="9144000"/>
  <p:embeddedFontLst>
    <p:embeddedFont>
      <p:font typeface="Century Gothic"/>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CenturyGothic-bold.fntdata"/><Relationship Id="rId10" Type="http://schemas.openxmlformats.org/officeDocument/2006/relationships/slide" Target="slides/slide6.xml"/><Relationship Id="rId54" Type="http://schemas.openxmlformats.org/officeDocument/2006/relationships/font" Target="fonts/CenturyGothic-regular.fntdata"/><Relationship Id="rId13" Type="http://schemas.openxmlformats.org/officeDocument/2006/relationships/slide" Target="slides/slide9.xml"/><Relationship Id="rId57" Type="http://schemas.openxmlformats.org/officeDocument/2006/relationships/font" Target="fonts/CenturyGothic-boldItalic.fntdata"/><Relationship Id="rId12" Type="http://schemas.openxmlformats.org/officeDocument/2006/relationships/slide" Target="slides/slide8.xml"/><Relationship Id="rId56" Type="http://schemas.openxmlformats.org/officeDocument/2006/relationships/font" Target="fonts/CenturyGothic-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f4a2baf9a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6f4a2baf9a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goal here is to see how simple RC </a:t>
            </a:r>
            <a:r>
              <a:rPr lang="en-US"/>
              <a:t>circuit</a:t>
            </a:r>
            <a:r>
              <a:rPr lang="en-US"/>
              <a:t> is behaving</a:t>
            </a:r>
            <a:endParaRPr/>
          </a:p>
        </p:txBody>
      </p:sp>
      <p:sp>
        <p:nvSpPr>
          <p:cNvPr id="222" name="Google Shape;222;g6f4a2baf9a_0_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2" name="Google Shape;25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Inject different currents to the neuron and create a figure like this one: http://www.jneurosci.org/content/jneuro/21/3/1067/F8.large.jpg</a:t>
            </a:r>
            <a:endParaRPr/>
          </a:p>
          <a:p>
            <a:pPr indent="0" lvl="0" marL="0" rtl="0" algn="l">
              <a:spcBef>
                <a:spcPts val="0"/>
              </a:spcBef>
              <a:spcAft>
                <a:spcPts val="0"/>
              </a:spcAft>
              <a:buNone/>
            </a:pPr>
            <a:r>
              <a:t/>
            </a:r>
            <a:endParaRPr/>
          </a:p>
        </p:txBody>
      </p:sp>
      <p:sp>
        <p:nvSpPr>
          <p:cNvPr id="253" name="Google Shape;25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Inject different currents to the neuron and create a figure like this one: http://www.jneurosci.org/content/jneuro/21/3/1067/F8.large.jpg</a:t>
            </a:r>
            <a:endParaRPr/>
          </a:p>
          <a:p>
            <a:pPr indent="0" lvl="0" marL="0" rtl="0" algn="l">
              <a:spcBef>
                <a:spcPts val="0"/>
              </a:spcBef>
              <a:spcAft>
                <a:spcPts val="0"/>
              </a:spcAft>
              <a:buNone/>
            </a:pPr>
            <a:r>
              <a:t/>
            </a:r>
            <a:endParaRPr/>
          </a:p>
        </p:txBody>
      </p:sp>
      <p:sp>
        <p:nvSpPr>
          <p:cNvPr id="278" name="Google Shape;27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7e45346f8c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2" name="Google Shape;302;g7e45346f8c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create an I-V curve for this model</a:t>
            </a:r>
            <a:endParaRPr/>
          </a:p>
          <a:p>
            <a:pPr indent="0" lvl="0" marL="0" rtl="0" algn="l">
              <a:spcBef>
                <a:spcPts val="0"/>
              </a:spcBef>
              <a:spcAft>
                <a:spcPts val="0"/>
              </a:spcAft>
              <a:buNone/>
            </a:pPr>
            <a:r>
              <a:t/>
            </a:r>
            <a:endParaRPr/>
          </a:p>
        </p:txBody>
      </p:sp>
      <p:sp>
        <p:nvSpPr>
          <p:cNvPr id="303" name="Google Shape;303;g7e45346f8c_0_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7e45346f8c_0_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g7e45346f8c_0_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en-US"/>
              <a:t>Exercise: </a:t>
            </a:r>
            <a:endParaRPr/>
          </a:p>
          <a:p>
            <a:pPr indent="0" lvl="0" marL="0" rtl="0" algn="l">
              <a:spcBef>
                <a:spcPts val="0"/>
              </a:spcBef>
              <a:spcAft>
                <a:spcPts val="0"/>
              </a:spcAft>
              <a:buClr>
                <a:schemeClr val="dk1"/>
              </a:buClr>
              <a:buFont typeface="Arial"/>
              <a:buNone/>
            </a:pPr>
            <a:r>
              <a:rPr lang="en-US"/>
              <a:t>create an I-V curve for this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can look on the polinomial fit and see the input resistance we found in P[0].</a:t>
            </a:r>
            <a:endParaRPr/>
          </a:p>
        </p:txBody>
      </p:sp>
      <p:sp>
        <p:nvSpPr>
          <p:cNvPr id="310" name="Google Shape;310;g7e45346f8c_0_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7e48a09d5a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7e48a09d5a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reversal </a:t>
            </a:r>
            <a:r>
              <a:rPr lang="en-US"/>
              <a:t>potential</a:t>
            </a:r>
            <a:endParaRPr/>
          </a:p>
          <a:p>
            <a:pPr indent="0" lvl="0" marL="0" rtl="0" algn="l">
              <a:spcBef>
                <a:spcPts val="0"/>
              </a:spcBef>
              <a:spcAft>
                <a:spcPts val="0"/>
              </a:spcAft>
              <a:buNone/>
            </a:pPr>
            <a:r>
              <a:rPr lang="en-US"/>
              <a:t>Exercise:  </a:t>
            </a:r>
            <a:r>
              <a:rPr lang="en-US"/>
              <a:t>what will happen if the e_pas was 0? repeat with e_pas = 0 and v_init = 0 (mV)</a:t>
            </a:r>
            <a:endParaRPr/>
          </a:p>
        </p:txBody>
      </p:sp>
      <p:sp>
        <p:nvSpPr>
          <p:cNvPr id="320" name="Google Shape;320;g7e48a09d5a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Exercise: </a:t>
            </a:r>
            <a:endParaRPr/>
          </a:p>
          <a:p>
            <a:pPr indent="0" lvl="0" marL="0" rtl="0" algn="l">
              <a:spcBef>
                <a:spcPts val="0"/>
              </a:spcBef>
              <a:spcAft>
                <a:spcPts val="0"/>
              </a:spcAft>
              <a:buNone/>
            </a:pPr>
            <a:r>
              <a:rPr lang="en-US"/>
              <a:t>Inject different currents and check what is the IF curve: http://www.jneurosci.org/content/jneuro/23/37/11628/F1.large.jpg</a:t>
            </a:r>
            <a:endParaRPr/>
          </a:p>
        </p:txBody>
      </p:sp>
      <p:sp>
        <p:nvSpPr>
          <p:cNvPr id="330" name="Google Shape;33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4" name="Google Shape;394;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7e45346f8c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g7e45346f8c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7e45346f8c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7e45346f8c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7e45346f8c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the </a:t>
            </a:r>
            <a:r>
              <a:rPr lang="en-US"/>
              <a:t>difference</a:t>
            </a:r>
            <a:r>
              <a:rPr lang="en-US"/>
              <a:t> is that there is a </a:t>
            </a:r>
            <a:r>
              <a:rPr lang="en-US"/>
              <a:t>capacitance sink in the soma that make the cable non-even, and will affect the forward vs backward propagation</a:t>
            </a:r>
            <a:endParaRPr/>
          </a:p>
        </p:txBody>
      </p:sp>
      <p:sp>
        <p:nvSpPr>
          <p:cNvPr id="426" name="Google Shape;426;g7e45346f8c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current </a:t>
            </a:r>
            <a:r>
              <a:rPr lang="en-US"/>
              <a:t>prefer</a:t>
            </a:r>
            <a:r>
              <a:rPr lang="en-US"/>
              <a:t> to go to the soma, where we have a capacitance sink (low resistance)</a:t>
            </a:r>
            <a:endParaRPr/>
          </a:p>
        </p:txBody>
      </p:sp>
      <p:sp>
        <p:nvSpPr>
          <p:cNvPr id="450" name="Google Shape;450;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7e45346f8c_0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order for the model to not </a:t>
            </a:r>
            <a:r>
              <a:rPr lang="en-US"/>
              <a:t>include</a:t>
            </a:r>
            <a:r>
              <a:rPr lang="en-US"/>
              <a:t> the synapse reset the simulation, or change the net_con_weight to 0.</a:t>
            </a:r>
            <a:endParaRPr/>
          </a:p>
          <a:p>
            <a:pPr indent="0" lvl="0" marL="0" rtl="0" algn="l">
              <a:spcBef>
                <a:spcPts val="0"/>
              </a:spcBef>
              <a:spcAft>
                <a:spcPts val="0"/>
              </a:spcAft>
              <a:buNone/>
            </a:pPr>
            <a:r>
              <a:rPr lang="en-US"/>
              <a:t>in this case we have “semi” removed the </a:t>
            </a:r>
            <a:r>
              <a:rPr lang="en-US"/>
              <a:t>capacitance</a:t>
            </a:r>
            <a:r>
              <a:rPr lang="en-US"/>
              <a:t> sink (</a:t>
            </a:r>
            <a:r>
              <a:rPr lang="en-US"/>
              <a:t>steady</a:t>
            </a:r>
            <a:r>
              <a:rPr lang="en-US"/>
              <a:t> state injection),</a:t>
            </a:r>
            <a:endParaRPr/>
          </a:p>
          <a:p>
            <a:pPr indent="0" lvl="0" marL="0" rtl="0" algn="l">
              <a:spcBef>
                <a:spcPts val="0"/>
              </a:spcBef>
              <a:spcAft>
                <a:spcPts val="0"/>
              </a:spcAft>
              <a:buNone/>
            </a:pPr>
            <a:r>
              <a:rPr lang="en-US"/>
              <a:t>so the attenuation is closer to the non changing cable</a:t>
            </a:r>
            <a:endParaRPr/>
          </a:p>
        </p:txBody>
      </p:sp>
      <p:sp>
        <p:nvSpPr>
          <p:cNvPr id="458" name="Google Shape;458;g7e45346f8c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Inject current to the other end of the cable to location 1 of dend and plot the voltage in different location on the dendrite and soma</a:t>
            </a:r>
            <a:endParaRPr/>
          </a:p>
        </p:txBody>
      </p:sp>
      <p:sp>
        <p:nvSpPr>
          <p:cNvPr id="479" name="Google Shape;479;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Google Shape;49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6" name="Google Shape;49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7e45346f8c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5" name="Google Shape;515;g7e45346f8c_0_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317500" lvl="0" marL="457200" rtl="0" algn="l">
              <a:spcBef>
                <a:spcPts val="0"/>
              </a:spcBef>
              <a:spcAft>
                <a:spcPts val="0"/>
              </a:spcAft>
              <a:buSzPts val="1400"/>
              <a:buAutoNum type="arabicPeriod"/>
            </a:pPr>
            <a:r>
              <a:rPr lang="en-US"/>
              <a:t>in the soma the input resistance will be lower, so less voltage in te injection position.</a:t>
            </a:r>
            <a:endParaRPr/>
          </a:p>
          <a:p>
            <a:pPr indent="-317500" lvl="0" marL="457200" rtl="0" algn="l">
              <a:spcBef>
                <a:spcPts val="0"/>
              </a:spcBef>
              <a:spcAft>
                <a:spcPts val="0"/>
              </a:spcAft>
              <a:buSzPts val="1400"/>
              <a:buAutoNum type="arabicPeriod"/>
            </a:pPr>
            <a:r>
              <a:rPr lang="en-US"/>
              <a:t>there is no </a:t>
            </a:r>
            <a:r>
              <a:rPr lang="en-US"/>
              <a:t>capacitance</a:t>
            </a:r>
            <a:r>
              <a:rPr lang="en-US"/>
              <a:t> sink in the end, so the voltage is in no rush to go throw the cable.</a:t>
            </a:r>
            <a:endParaRPr/>
          </a:p>
        </p:txBody>
      </p:sp>
      <p:sp>
        <p:nvSpPr>
          <p:cNvPr id="516" name="Google Shape;516;g7e45346f8c_0_2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7e45346f8c_0_14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4" name="Google Shape;534;g7e45346f8c_0_1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e45346f8c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7e45346f8c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7e45346f8c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1" name="Shape 591"/>
        <p:cNvGrpSpPr/>
        <p:nvPr/>
      </p:nvGrpSpPr>
      <p:grpSpPr>
        <a:xfrm>
          <a:off x="0" y="0"/>
          <a:ext cx="0" cy="0"/>
          <a:chOff x="0" y="0"/>
          <a:chExt cx="0" cy="0"/>
        </a:xfrm>
      </p:grpSpPr>
      <p:sp>
        <p:nvSpPr>
          <p:cNvPr id="592" name="Google Shape;59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3" name="Google Shape;60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3" name="Shape 613"/>
        <p:cNvGrpSpPr/>
        <p:nvPr/>
      </p:nvGrpSpPr>
      <p:grpSpPr>
        <a:xfrm>
          <a:off x="0" y="0"/>
          <a:ext cx="0" cy="0"/>
          <a:chOff x="0" y="0"/>
          <a:chExt cx="0" cy="0"/>
        </a:xfrm>
      </p:grpSpPr>
      <p:sp>
        <p:nvSpPr>
          <p:cNvPr id="614" name="Google Shape;61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5" name="Google Shape;61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Exercise: </a:t>
            </a:r>
            <a:endParaRPr/>
          </a:p>
          <a:p>
            <a:pPr indent="0" lvl="0" marL="0" rtl="0" algn="l">
              <a:spcBef>
                <a:spcPts val="0"/>
              </a:spcBef>
              <a:spcAft>
                <a:spcPts val="0"/>
              </a:spcAft>
              <a:buNone/>
            </a:pPr>
            <a:r>
              <a:rPr lang="en-US"/>
              <a:t>Repeat the experiment, but replace the constant inhibition with 20 synapses that fire at 20 hz risetime 0.2 decaytime 2.4 find the right conductance </a:t>
            </a:r>
            <a:endParaRPr/>
          </a:p>
        </p:txBody>
      </p:sp>
      <p:sp>
        <p:nvSpPr>
          <p:cNvPr id="616" name="Google Shape;616;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0" name="Google Shape;63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8" name="Google Shape;68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Exercise: </a:t>
            </a:r>
            <a:endParaRPr/>
          </a:p>
          <a:p>
            <a:pPr indent="0" lvl="0" marL="0" rtl="0" algn="l">
              <a:spcBef>
                <a:spcPts val="0"/>
              </a:spcBef>
              <a:spcAft>
                <a:spcPts val="0"/>
              </a:spcAft>
              <a:buNone/>
            </a:pPr>
            <a:r>
              <a:rPr lang="en-US"/>
              <a:t>Add a synapse to a random location on the neuron (use the GUI) and check what is the epsp that is creates.</a:t>
            </a:r>
            <a:endParaRPr/>
          </a:p>
          <a:p>
            <a:pPr indent="0" lvl="0" marL="0" rtl="0" algn="l">
              <a:spcBef>
                <a:spcPts val="0"/>
              </a:spcBef>
              <a:spcAft>
                <a:spcPts val="0"/>
              </a:spcAft>
              <a:buNone/>
            </a:pPr>
            <a:r>
              <a:rPr lang="en-US"/>
              <a:t>Add more synapses to a random locations on the neuron (use the GUI) and check how many synapses are needed to make the neuron fire a spike</a:t>
            </a:r>
            <a:endParaRPr/>
          </a:p>
          <a:p>
            <a:pPr indent="0" lvl="0" marL="0" rtl="0" algn="l">
              <a:spcBef>
                <a:spcPts val="0"/>
              </a:spcBef>
              <a:spcAft>
                <a:spcPts val="0"/>
              </a:spcAft>
              <a:buNone/>
            </a:pPr>
            <a:r>
              <a:t/>
            </a:r>
            <a:endParaRPr/>
          </a:p>
        </p:txBody>
      </p:sp>
      <p:sp>
        <p:nvSpPr>
          <p:cNvPr id="689" name="Google Shape;68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7e48a09d5a_4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7e48a09d5a_4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7e48a09d5a_4_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7" name="Google Shape;70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7e45346f8c_0_2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do we make our model to react in the same way realty does?</a:t>
            </a:r>
            <a:endParaRPr/>
          </a:p>
        </p:txBody>
      </p:sp>
      <p:sp>
        <p:nvSpPr>
          <p:cNvPr id="721" name="Google Shape;721;g7e45346f8c_0_2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7e45346f8c_0_3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do we make our model to react in the same way realty does?</a:t>
            </a:r>
            <a:endParaRPr/>
          </a:p>
        </p:txBody>
      </p:sp>
      <p:sp>
        <p:nvSpPr>
          <p:cNvPr id="735" name="Google Shape;735;g7e45346f8c_0_3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7e45346f8c_0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5" name="Google Shape;745;g7e45346f8c_0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7e45346f8c_0_3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function in next slide</a:t>
            </a:r>
            <a:endParaRPr/>
          </a:p>
        </p:txBody>
      </p:sp>
      <p:sp>
        <p:nvSpPr>
          <p:cNvPr id="757" name="Google Shape;757;g7e45346f8c_0_3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7" name="Shape 767"/>
        <p:cNvGrpSpPr/>
        <p:nvPr/>
      </p:nvGrpSpPr>
      <p:grpSpPr>
        <a:xfrm>
          <a:off x="0" y="0"/>
          <a:ext cx="0" cy="0"/>
          <a:chOff x="0" y="0"/>
          <a:chExt cx="0" cy="0"/>
        </a:xfrm>
      </p:grpSpPr>
      <p:sp>
        <p:nvSpPr>
          <p:cNvPr id="768" name="Google Shape;768;g7e45346f8c_0_3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9" name="Google Shape;769;g7e45346f8c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6" name="Shape 776"/>
        <p:cNvGrpSpPr/>
        <p:nvPr/>
      </p:nvGrpSpPr>
      <p:grpSpPr>
        <a:xfrm>
          <a:off x="0" y="0"/>
          <a:ext cx="0" cy="0"/>
          <a:chOff x="0" y="0"/>
          <a:chExt cx="0" cy="0"/>
        </a:xfrm>
      </p:grpSpPr>
      <p:sp>
        <p:nvSpPr>
          <p:cNvPr id="777" name="Google Shape;777;g7e45346f8c_0_38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7e45346f8c_0_3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7e45346f8c_0_3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7e45346f8c_0_3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g7e45346f8c_0_4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how far can we start the fitting in order to converge?</a:t>
            </a:r>
            <a:endParaRPr/>
          </a:p>
        </p:txBody>
      </p:sp>
      <p:sp>
        <p:nvSpPr>
          <p:cNvPr id="796" name="Google Shape;796;g7e45346f8c_0_4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5" name="Google Shape;80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e45346f8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7e45346f8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f4a2baf9a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6f4a2baf9a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6f4a2baf9a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g6f4a2baf9a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6" name="Shape 16"/>
        <p:cNvGrpSpPr/>
        <p:nvPr/>
      </p:nvGrpSpPr>
      <p:grpSpPr>
        <a:xfrm>
          <a:off x="0" y="0"/>
          <a:ext cx="0" cy="0"/>
          <a:chOff x="0" y="0"/>
          <a:chExt cx="0" cy="0"/>
        </a:xfrm>
      </p:grpSpPr>
      <p:sp>
        <p:nvSpPr>
          <p:cNvPr id="17" name="Google Shape;17;p2"/>
          <p:cNvSpPr txBox="1"/>
          <p:nvPr>
            <p:ph type="ctrTitle"/>
          </p:nvPr>
        </p:nvSpPr>
        <p:spPr>
          <a:xfrm>
            <a:off x="2589213" y="2514600"/>
            <a:ext cx="8915399" cy="22627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5400"/>
              <a:buFont typeface="Century Gothic"/>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 type="subTitle"/>
          </p:nvPr>
        </p:nvSpPr>
        <p:spPr>
          <a:xfrm>
            <a:off x="2589213" y="4777379"/>
            <a:ext cx="8915399" cy="1126283"/>
          </a:xfrm>
          <a:prstGeom prst="rect">
            <a:avLst/>
          </a:prstGeom>
          <a:noFill/>
          <a:ln>
            <a:noFill/>
          </a:ln>
        </p:spPr>
        <p:txBody>
          <a:bodyPr anchorCtr="0" anchor="t" bIns="45700" lIns="91425" spcFirstLastPara="1" rIns="91425" wrap="square" tIns="45700">
            <a:noAutofit/>
          </a:bodyPr>
          <a:lstStyle>
            <a:lvl1pPr lvl="0" algn="l">
              <a:spcBef>
                <a:spcPts val="1000"/>
              </a:spcBef>
              <a:spcAft>
                <a:spcPts val="0"/>
              </a:spcAft>
              <a:buSzPts val="1800"/>
              <a:buNone/>
              <a:defRPr>
                <a:solidFill>
                  <a:srgbClr val="595959"/>
                </a:solidFill>
              </a:defRPr>
            </a:lvl1pPr>
            <a:lvl2pPr lvl="1" algn="ctr">
              <a:spcBef>
                <a:spcPts val="1000"/>
              </a:spcBef>
              <a:spcAft>
                <a:spcPts val="0"/>
              </a:spcAft>
              <a:buSzPts val="1600"/>
              <a:buNone/>
              <a:defRPr>
                <a:solidFill>
                  <a:srgbClr val="888888"/>
                </a:solidFill>
              </a:defRPr>
            </a:lvl2pPr>
            <a:lvl3pPr lvl="2" algn="ctr">
              <a:spcBef>
                <a:spcPts val="1000"/>
              </a:spcBef>
              <a:spcAft>
                <a:spcPts val="0"/>
              </a:spcAft>
              <a:buSzPts val="1400"/>
              <a:buNone/>
              <a:defRPr>
                <a:solidFill>
                  <a:srgbClr val="888888"/>
                </a:solidFill>
              </a:defRPr>
            </a:lvl3pPr>
            <a:lvl4pPr lvl="3" algn="ctr">
              <a:spcBef>
                <a:spcPts val="1000"/>
              </a:spcBef>
              <a:spcAft>
                <a:spcPts val="0"/>
              </a:spcAft>
              <a:buSzPts val="1200"/>
              <a:buNone/>
              <a:defRPr>
                <a:solidFill>
                  <a:srgbClr val="888888"/>
                </a:solidFill>
              </a:defRPr>
            </a:lvl4pPr>
            <a:lvl5pPr lvl="4" algn="ctr">
              <a:spcBef>
                <a:spcPts val="1000"/>
              </a:spcBef>
              <a:spcAft>
                <a:spcPts val="0"/>
              </a:spcAft>
              <a:buSzPts val="1200"/>
              <a:buNone/>
              <a:defRPr>
                <a:solidFill>
                  <a:srgbClr val="888888"/>
                </a:solidFill>
              </a:defRPr>
            </a:lvl5pPr>
            <a:lvl6pPr lvl="5" algn="ctr">
              <a:spcBef>
                <a:spcPts val="1000"/>
              </a:spcBef>
              <a:spcAft>
                <a:spcPts val="0"/>
              </a:spcAft>
              <a:buSzPts val="1200"/>
              <a:buNone/>
              <a:defRPr>
                <a:solidFill>
                  <a:srgbClr val="888888"/>
                </a:solidFill>
              </a:defRPr>
            </a:lvl6pPr>
            <a:lvl7pPr lvl="6" algn="ctr">
              <a:spcBef>
                <a:spcPts val="1000"/>
              </a:spcBef>
              <a:spcAft>
                <a:spcPts val="0"/>
              </a:spcAft>
              <a:buSzPts val="1200"/>
              <a:buNone/>
              <a:defRPr>
                <a:solidFill>
                  <a:srgbClr val="888888"/>
                </a:solidFill>
              </a:defRPr>
            </a:lvl7pPr>
            <a:lvl8pPr lvl="7" algn="ctr">
              <a:spcBef>
                <a:spcPts val="1000"/>
              </a:spcBef>
              <a:spcAft>
                <a:spcPts val="0"/>
              </a:spcAft>
              <a:buSzPts val="1200"/>
              <a:buNone/>
              <a:defRPr>
                <a:solidFill>
                  <a:srgbClr val="888888"/>
                </a:solidFill>
              </a:defRPr>
            </a:lvl8pPr>
            <a:lvl9pPr lvl="8" algn="ctr">
              <a:spcBef>
                <a:spcPts val="1000"/>
              </a:spcBef>
              <a:spcAft>
                <a:spcPts val="0"/>
              </a:spcAft>
              <a:buSzPts val="1200"/>
              <a:buNone/>
              <a:defRPr>
                <a:solidFill>
                  <a:srgbClr val="888888"/>
                </a:solidFill>
              </a:defRPr>
            </a:lvl9pPr>
          </a:lstStyle>
          <a:p/>
        </p:txBody>
      </p:sp>
      <p:sp>
        <p:nvSpPr>
          <p:cNvPr id="19" name="Google Shape;19;p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p:nvPr/>
        </p:nvSpPr>
        <p:spPr>
          <a:xfrm>
            <a:off x="0" y="4323810"/>
            <a:ext cx="1744652" cy="778589"/>
          </a:xfrm>
          <a:custGeom>
            <a:rect b="b" l="l" r="r" t="t"/>
            <a:pathLst>
              <a:path extrusionOk="0" h="166" w="372">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txBox="1"/>
          <p:nvPr>
            <p:ph idx="12" type="sldNum"/>
          </p:nvPr>
        </p:nvSpPr>
        <p:spPr>
          <a:xfrm>
            <a:off x="531812" y="452954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79" name="Shape 79"/>
        <p:cNvGrpSpPr/>
        <p:nvPr/>
      </p:nvGrpSpPr>
      <p:grpSpPr>
        <a:xfrm>
          <a:off x="0" y="0"/>
          <a:ext cx="0" cy="0"/>
          <a:chOff x="0" y="0"/>
          <a:chExt cx="0" cy="0"/>
        </a:xfrm>
      </p:grpSpPr>
      <p:sp>
        <p:nvSpPr>
          <p:cNvPr id="80" name="Google Shape;80;p11"/>
          <p:cNvSpPr txBox="1"/>
          <p:nvPr>
            <p:ph type="title"/>
          </p:nvPr>
        </p:nvSpPr>
        <p:spPr>
          <a:xfrm>
            <a:off x="2589213" y="4800600"/>
            <a:ext cx="8915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1"/>
          <p:cNvSpPr/>
          <p:nvPr>
            <p:ph idx="2" type="pic"/>
          </p:nvPr>
        </p:nvSpPr>
        <p:spPr>
          <a:xfrm>
            <a:off x="2589212" y="634965"/>
            <a:ext cx="8915400" cy="3854970"/>
          </a:xfrm>
          <a:prstGeom prst="rect">
            <a:avLst/>
          </a:prstGeom>
          <a:noFill/>
          <a:ln>
            <a:noFill/>
          </a:ln>
        </p:spPr>
        <p:txBody>
          <a:bodyPr anchorCtr="0" anchor="t" bIns="45700" lIns="91425" spcFirstLastPara="1" rIns="91425" wrap="square" tIns="45700">
            <a:noAutofit/>
          </a:bodyPr>
          <a:lstStyle>
            <a:lvl1pPr lvl="0" marR="0" rtl="0" algn="ctr">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1pPr>
            <a:lvl2pPr lvl="1"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2pPr>
            <a:lvl3pPr lvl="2"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3pPr>
            <a:lvl4pPr lvl="3"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4pPr>
            <a:lvl5pPr lvl="4"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5pPr>
            <a:lvl6pPr lvl="5"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6pPr>
            <a:lvl7pPr lvl="6"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7pPr>
            <a:lvl8pPr lvl="7"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8pPr>
            <a:lvl9pPr lvl="8" marR="0" rtl="0" algn="l">
              <a:spcBef>
                <a:spcPts val="1000"/>
              </a:spcBef>
              <a:spcAft>
                <a:spcPts val="0"/>
              </a:spcAft>
              <a:buClr>
                <a:schemeClr val="accent1"/>
              </a:buClr>
              <a:buSzPts val="1600"/>
              <a:buFont typeface="Noto Sans Symbols"/>
              <a:buNone/>
              <a:defRPr b="0" i="0" sz="1600" u="none" cap="none" strike="noStrike">
                <a:solidFill>
                  <a:srgbClr val="3F3F3F"/>
                </a:solidFill>
                <a:latin typeface="Century Gothic"/>
                <a:ea typeface="Century Gothic"/>
                <a:cs typeface="Century Gothic"/>
                <a:sym typeface="Century Gothic"/>
              </a:defRPr>
            </a:lvl9pPr>
          </a:lstStyle>
          <a:p/>
        </p:txBody>
      </p:sp>
      <p:sp>
        <p:nvSpPr>
          <p:cNvPr id="82" name="Google Shape;82;p11"/>
          <p:cNvSpPr txBox="1"/>
          <p:nvPr>
            <p:ph idx="1" type="body"/>
          </p:nvPr>
        </p:nvSpPr>
        <p:spPr>
          <a:xfrm>
            <a:off x="2589213" y="5367338"/>
            <a:ext cx="8915400" cy="49371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200"/>
              <a:buNone/>
              <a:defRPr sz="12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83" name="Google Shape;83;p1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1"/>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7" name="Shape 87"/>
        <p:cNvGrpSpPr/>
        <p:nvPr/>
      </p:nvGrpSpPr>
      <p:grpSpPr>
        <a:xfrm>
          <a:off x="0" y="0"/>
          <a:ext cx="0" cy="0"/>
          <a:chOff x="0" y="0"/>
          <a:chExt cx="0" cy="0"/>
        </a:xfrm>
      </p:grpSpPr>
      <p:sp>
        <p:nvSpPr>
          <p:cNvPr id="88" name="Google Shape;88;p12"/>
          <p:cNvSpPr txBox="1"/>
          <p:nvPr>
            <p:ph type="title"/>
          </p:nvPr>
        </p:nvSpPr>
        <p:spPr>
          <a:xfrm>
            <a:off x="2589212" y="609600"/>
            <a:ext cx="8915399" cy="3117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2"/>
          <p:cNvSpPr txBox="1"/>
          <p:nvPr>
            <p:ph idx="1" type="body"/>
          </p:nvPr>
        </p:nvSpPr>
        <p:spPr>
          <a:xfrm>
            <a:off x="2589212" y="4354046"/>
            <a:ext cx="8915399" cy="1555864"/>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90" name="Google Shape;90;p12"/>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2"/>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2"/>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94" name="Shape 94"/>
        <p:cNvGrpSpPr/>
        <p:nvPr/>
      </p:nvGrpSpPr>
      <p:grpSpPr>
        <a:xfrm>
          <a:off x="0" y="0"/>
          <a:ext cx="0" cy="0"/>
          <a:chOff x="0" y="0"/>
          <a:chExt cx="0" cy="0"/>
        </a:xfrm>
      </p:grpSpPr>
      <p:sp>
        <p:nvSpPr>
          <p:cNvPr id="95" name="Google Shape;95;p13"/>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3"/>
          <p:cNvSpPr txBox="1"/>
          <p:nvPr>
            <p:ph idx="1" type="body"/>
          </p:nvPr>
        </p:nvSpPr>
        <p:spPr>
          <a:xfrm>
            <a:off x="3275012" y="3505200"/>
            <a:ext cx="753655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600"/>
              <a:buFont typeface="Century Gothic"/>
              <a:buNone/>
              <a:defRPr sz="1600">
                <a:solidFill>
                  <a:srgbClr val="7F7F7F"/>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97" name="Google Shape;97;p13"/>
          <p:cNvSpPr txBox="1"/>
          <p:nvPr>
            <p:ph idx="2" type="body"/>
          </p:nvPr>
        </p:nvSpPr>
        <p:spPr>
          <a:xfrm>
            <a:off x="2589212" y="4354046"/>
            <a:ext cx="8915399" cy="1555864"/>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800"/>
              <a:buNone/>
              <a:defRPr sz="18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98" name="Google Shape;98;p1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3"/>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2" name="Google Shape;102;p13"/>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03" name="Google Shape;103;p13"/>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104" name="Shape 104"/>
        <p:cNvGrpSpPr/>
        <p:nvPr/>
      </p:nvGrpSpPr>
      <p:grpSpPr>
        <a:xfrm>
          <a:off x="0" y="0"/>
          <a:ext cx="0" cy="0"/>
          <a:chOff x="0" y="0"/>
          <a:chExt cx="0" cy="0"/>
        </a:xfrm>
      </p:grpSpPr>
      <p:sp>
        <p:nvSpPr>
          <p:cNvPr id="105" name="Google Shape;105;p14"/>
          <p:cNvSpPr txBox="1"/>
          <p:nvPr>
            <p:ph type="title"/>
          </p:nvPr>
        </p:nvSpPr>
        <p:spPr>
          <a:xfrm>
            <a:off x="2589213" y="2438400"/>
            <a:ext cx="8915400" cy="2724845"/>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
          <p:cNvSpPr txBox="1"/>
          <p:nvPr>
            <p:ph idx="1"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07" name="Google Shape;107;p1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 name="Google Shape;108;p1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4"/>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Name Card">
  <p:cSld name="Quote Name Card">
    <p:spTree>
      <p:nvGrpSpPr>
        <p:cNvPr id="111" name="Shape 111"/>
        <p:cNvGrpSpPr/>
        <p:nvPr/>
      </p:nvGrpSpPr>
      <p:grpSpPr>
        <a:xfrm>
          <a:off x="0" y="0"/>
          <a:ext cx="0" cy="0"/>
          <a:chOff x="0" y="0"/>
          <a:chExt cx="0" cy="0"/>
        </a:xfrm>
      </p:grpSpPr>
      <p:sp>
        <p:nvSpPr>
          <p:cNvPr id="112" name="Google Shape;112;p15"/>
          <p:cNvSpPr txBox="1"/>
          <p:nvPr>
            <p:ph type="title"/>
          </p:nvPr>
        </p:nvSpPr>
        <p:spPr>
          <a:xfrm>
            <a:off x="2849949" y="609600"/>
            <a:ext cx="8393926" cy="28956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4" name="Google Shape;114;p15"/>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15" name="Google Shape;115;p1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5"/>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p15"/>
          <p:cNvSpPr txBox="1"/>
          <p:nvPr/>
        </p:nvSpPr>
        <p:spPr>
          <a:xfrm>
            <a:off x="2467652" y="648005"/>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
        <p:nvSpPr>
          <p:cNvPr id="120" name="Google Shape;120;p15"/>
          <p:cNvSpPr txBox="1"/>
          <p:nvPr/>
        </p:nvSpPr>
        <p:spPr>
          <a:xfrm>
            <a:off x="11114852" y="290530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8000">
                <a:solidFill>
                  <a:schemeClr val="accent1"/>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ue or False">
  <p:cSld name="True or False">
    <p:spTree>
      <p:nvGrpSpPr>
        <p:cNvPr id="121" name="Shape 121"/>
        <p:cNvGrpSpPr/>
        <p:nvPr/>
      </p:nvGrpSpPr>
      <p:grpSpPr>
        <a:xfrm>
          <a:off x="0" y="0"/>
          <a:ext cx="0" cy="0"/>
          <a:chOff x="0" y="0"/>
          <a:chExt cx="0" cy="0"/>
        </a:xfrm>
      </p:grpSpPr>
      <p:sp>
        <p:nvSpPr>
          <p:cNvPr id="122" name="Google Shape;122;p16"/>
          <p:cNvSpPr txBox="1"/>
          <p:nvPr>
            <p:ph type="title"/>
          </p:nvPr>
        </p:nvSpPr>
        <p:spPr>
          <a:xfrm>
            <a:off x="2589212" y="627407"/>
            <a:ext cx="8915399" cy="288002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4800"/>
              <a:buFont typeface="Century Gothic"/>
              <a:buNone/>
              <a:defRPr b="0"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 type="body"/>
          </p:nvPr>
        </p:nvSpPr>
        <p:spPr>
          <a:xfrm>
            <a:off x="2589212" y="4343400"/>
            <a:ext cx="8915400" cy="838200"/>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Font typeface="Century Gothic"/>
              <a:buNone/>
              <a:defRPr sz="2400">
                <a:solidFill>
                  <a:schemeClr val="accent1"/>
                </a:solidFill>
              </a:defRPr>
            </a:lvl1pPr>
            <a:lvl2pPr indent="-228600" lvl="1" marL="914400" algn="l">
              <a:spcBef>
                <a:spcPts val="1000"/>
              </a:spcBef>
              <a:spcAft>
                <a:spcPts val="0"/>
              </a:spcAft>
              <a:buSzPts val="1600"/>
              <a:buFont typeface="Century Gothic"/>
              <a:buNone/>
              <a:defRPr/>
            </a:lvl2pPr>
            <a:lvl3pPr indent="-228600" lvl="2" marL="1371600" algn="l">
              <a:spcBef>
                <a:spcPts val="1000"/>
              </a:spcBef>
              <a:spcAft>
                <a:spcPts val="0"/>
              </a:spcAft>
              <a:buSzPts val="1400"/>
              <a:buFont typeface="Century Gothic"/>
              <a:buNone/>
              <a:defRPr/>
            </a:lvl3pPr>
            <a:lvl4pPr indent="-228600" lvl="3" marL="1828800" algn="l">
              <a:spcBef>
                <a:spcPts val="1000"/>
              </a:spcBef>
              <a:spcAft>
                <a:spcPts val="0"/>
              </a:spcAft>
              <a:buSzPts val="1200"/>
              <a:buFont typeface="Century Gothic"/>
              <a:buNone/>
              <a:defRPr/>
            </a:lvl4pPr>
            <a:lvl5pPr indent="-228600" lvl="4" marL="2286000" algn="l">
              <a:spcBef>
                <a:spcPts val="1000"/>
              </a:spcBef>
              <a:spcAft>
                <a:spcPts val="0"/>
              </a:spcAft>
              <a:buSzPts val="1200"/>
              <a:buFont typeface="Century Gothic"/>
              <a:buNone/>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4" name="Google Shape;124;p16"/>
          <p:cNvSpPr txBox="1"/>
          <p:nvPr>
            <p:ph idx="2" type="body"/>
          </p:nvPr>
        </p:nvSpPr>
        <p:spPr>
          <a:xfrm>
            <a:off x="2589213" y="5181600"/>
            <a:ext cx="8915400" cy="729622"/>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800"/>
              <a:buNone/>
              <a:defRPr>
                <a:solidFill>
                  <a:srgbClr val="595959"/>
                </a:solidFill>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25" name="Google Shape;125;p1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6"/>
          <p:cNvSpPr/>
          <p:nvPr/>
        </p:nvSpPr>
        <p:spPr>
          <a:xfrm flipH="1" rot="10800000">
            <a:off x="-4189" y="491172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6"/>
          <p:cNvSpPr txBox="1"/>
          <p:nvPr>
            <p:ph idx="12" type="sldNum"/>
          </p:nvPr>
        </p:nvSpPr>
        <p:spPr>
          <a:xfrm>
            <a:off x="531812" y="4983087"/>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29" name="Shape 129"/>
        <p:cNvGrpSpPr/>
        <p:nvPr/>
      </p:nvGrpSpPr>
      <p:grpSpPr>
        <a:xfrm>
          <a:off x="0" y="0"/>
          <a:ext cx="0" cy="0"/>
          <a:chOff x="0" y="0"/>
          <a:chExt cx="0" cy="0"/>
        </a:xfrm>
      </p:grpSpPr>
      <p:sp>
        <p:nvSpPr>
          <p:cNvPr id="130" name="Google Shape;130;p1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7"/>
          <p:cNvSpPr txBox="1"/>
          <p:nvPr>
            <p:ph idx="1" type="body"/>
          </p:nvPr>
        </p:nvSpPr>
        <p:spPr>
          <a:xfrm rot="5400000">
            <a:off x="5103812" y="-381000"/>
            <a:ext cx="3886200" cy="891540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2" name="Google Shape;132;p1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4" name="Google Shape;134;p1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6" name="Shape 136"/>
        <p:cNvGrpSpPr/>
        <p:nvPr/>
      </p:nvGrpSpPr>
      <p:grpSpPr>
        <a:xfrm>
          <a:off x="0" y="0"/>
          <a:ext cx="0" cy="0"/>
          <a:chOff x="0" y="0"/>
          <a:chExt cx="0" cy="0"/>
        </a:xfrm>
      </p:grpSpPr>
      <p:sp>
        <p:nvSpPr>
          <p:cNvPr id="137" name="Google Shape;137;p18"/>
          <p:cNvSpPr txBox="1"/>
          <p:nvPr>
            <p:ph type="title"/>
          </p:nvPr>
        </p:nvSpPr>
        <p:spPr>
          <a:xfrm rot="5400000">
            <a:off x="7756704" y="2165513"/>
            <a:ext cx="5283817" cy="2207601"/>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18"/>
          <p:cNvSpPr txBox="1"/>
          <p:nvPr>
            <p:ph idx="1" type="body"/>
          </p:nvPr>
        </p:nvSpPr>
        <p:spPr>
          <a:xfrm rot="5400000">
            <a:off x="3185803" y="30814"/>
            <a:ext cx="5283817" cy="647700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139" name="Google Shape;139;p1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26" name="Google Shape;26;p3"/>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p:nvPr/>
        </p:nvSpPr>
        <p:spPr>
          <a:xfrm flipH="1" rot="10800000">
            <a:off x="0" y="550703"/>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txBox="1"/>
          <p:nvPr>
            <p:ph idx="12" type="sldNum"/>
          </p:nvPr>
        </p:nvSpPr>
        <p:spPr>
          <a:xfrm>
            <a:off x="536001" y="624110"/>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p:cSld name="1_Title and Content">
    <p:spTree>
      <p:nvGrpSpPr>
        <p:cNvPr id="30" name="Shape 30"/>
        <p:cNvGrpSpPr/>
        <p:nvPr/>
      </p:nvGrpSpPr>
      <p:grpSpPr>
        <a:xfrm>
          <a:off x="0" y="0"/>
          <a:ext cx="0" cy="0"/>
          <a:chOff x="0" y="0"/>
          <a:chExt cx="0" cy="0"/>
        </a:xfrm>
      </p:grpSpPr>
      <p:sp>
        <p:nvSpPr>
          <p:cNvPr id="31" name="Google Shape;31;p4"/>
          <p:cNvSpPr txBox="1"/>
          <p:nvPr>
            <p:ph type="title"/>
          </p:nvPr>
        </p:nvSpPr>
        <p:spPr>
          <a:xfrm>
            <a:off x="2592925"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 type="body"/>
          </p:nvPr>
        </p:nvSpPr>
        <p:spPr>
          <a:xfrm>
            <a:off x="2589212" y="2133600"/>
            <a:ext cx="8915400"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33" name="Google Shape;33;p4"/>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5" name="Shape 35"/>
        <p:cNvGrpSpPr/>
        <p:nvPr/>
      </p:nvGrpSpPr>
      <p:grpSpPr>
        <a:xfrm>
          <a:off x="0" y="0"/>
          <a:ext cx="0" cy="0"/>
          <a:chOff x="0" y="0"/>
          <a:chExt cx="0" cy="0"/>
        </a:xfrm>
      </p:grpSpPr>
      <p:sp>
        <p:nvSpPr>
          <p:cNvPr id="36" name="Google Shape;36;p5"/>
          <p:cNvSpPr txBox="1"/>
          <p:nvPr>
            <p:ph type="title"/>
          </p:nvPr>
        </p:nvSpPr>
        <p:spPr>
          <a:xfrm>
            <a:off x="2589212" y="2058750"/>
            <a:ext cx="8915399" cy="1468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 type="body"/>
          </p:nvPr>
        </p:nvSpPr>
        <p:spPr>
          <a:xfrm>
            <a:off x="2589212" y="3530129"/>
            <a:ext cx="8915399" cy="860400"/>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2000"/>
              <a:buNone/>
              <a:defRPr sz="2000">
                <a:solidFill>
                  <a:srgbClr val="595959"/>
                </a:solidFill>
              </a:defRPr>
            </a:lvl1pPr>
            <a:lvl2pPr indent="-228600" lvl="1" marL="914400" algn="l">
              <a:spcBef>
                <a:spcPts val="1000"/>
              </a:spcBef>
              <a:spcAft>
                <a:spcPts val="0"/>
              </a:spcAft>
              <a:buSzPts val="1800"/>
              <a:buNone/>
              <a:defRPr sz="1800">
                <a:solidFill>
                  <a:srgbClr val="888888"/>
                </a:solidFill>
              </a:defRPr>
            </a:lvl2pPr>
            <a:lvl3pPr indent="-228600" lvl="2" marL="1371600" algn="l">
              <a:spcBef>
                <a:spcPts val="1000"/>
              </a:spcBef>
              <a:spcAft>
                <a:spcPts val="0"/>
              </a:spcAft>
              <a:buSzPts val="1600"/>
              <a:buNone/>
              <a:defRPr sz="1600">
                <a:solidFill>
                  <a:srgbClr val="888888"/>
                </a:solidFill>
              </a:defRPr>
            </a:lvl3pPr>
            <a:lvl4pPr indent="-228600" lvl="3" marL="1828800" algn="l">
              <a:spcBef>
                <a:spcPts val="1000"/>
              </a:spcBef>
              <a:spcAft>
                <a:spcPts val="0"/>
              </a:spcAft>
              <a:buSzPts val="1400"/>
              <a:buNone/>
              <a:defRPr sz="1400">
                <a:solidFill>
                  <a:srgbClr val="888888"/>
                </a:solidFill>
              </a:defRPr>
            </a:lvl4pPr>
            <a:lvl5pPr indent="-228600" lvl="4" marL="2286000" algn="l">
              <a:spcBef>
                <a:spcPts val="1000"/>
              </a:spcBef>
              <a:spcAft>
                <a:spcPts val="0"/>
              </a:spcAft>
              <a:buSzPts val="1400"/>
              <a:buNone/>
              <a:defRPr sz="1400">
                <a:solidFill>
                  <a:srgbClr val="888888"/>
                </a:solidFill>
              </a:defRPr>
            </a:lvl5pPr>
            <a:lvl6pPr indent="-228600" lvl="5" marL="2743200" algn="l">
              <a:spcBef>
                <a:spcPts val="1000"/>
              </a:spcBef>
              <a:spcAft>
                <a:spcPts val="0"/>
              </a:spcAft>
              <a:buSzPts val="1400"/>
              <a:buNone/>
              <a:defRPr sz="1400">
                <a:solidFill>
                  <a:srgbClr val="888888"/>
                </a:solidFill>
              </a:defRPr>
            </a:lvl6pPr>
            <a:lvl7pPr indent="-228600" lvl="6" marL="3200400" algn="l">
              <a:spcBef>
                <a:spcPts val="1000"/>
              </a:spcBef>
              <a:spcAft>
                <a:spcPts val="0"/>
              </a:spcAft>
              <a:buSzPts val="1400"/>
              <a:buNone/>
              <a:defRPr sz="1400">
                <a:solidFill>
                  <a:srgbClr val="888888"/>
                </a:solidFill>
              </a:defRPr>
            </a:lvl7pPr>
            <a:lvl8pPr indent="-228600" lvl="7" marL="3657600" algn="l">
              <a:spcBef>
                <a:spcPts val="1000"/>
              </a:spcBef>
              <a:spcAft>
                <a:spcPts val="0"/>
              </a:spcAft>
              <a:buSzPts val="1400"/>
              <a:buNone/>
              <a:defRPr sz="1400">
                <a:solidFill>
                  <a:srgbClr val="888888"/>
                </a:solidFill>
              </a:defRPr>
            </a:lvl8pPr>
            <a:lvl9pPr indent="-228600" lvl="8" marL="4114800" algn="l">
              <a:spcBef>
                <a:spcPts val="1000"/>
              </a:spcBef>
              <a:spcAft>
                <a:spcPts val="0"/>
              </a:spcAft>
              <a:buSzPts val="1400"/>
              <a:buNone/>
              <a:defRPr sz="1400">
                <a:solidFill>
                  <a:srgbClr val="888888"/>
                </a:solidFill>
              </a:defRPr>
            </a:lvl9pPr>
          </a:lstStyle>
          <a:p/>
        </p:txBody>
      </p:sp>
      <p:sp>
        <p:nvSpPr>
          <p:cNvPr id="38" name="Google Shape;38;p5"/>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p:nvPr/>
        </p:nvSpPr>
        <p:spPr>
          <a:xfrm flipH="1" rot="10800000">
            <a:off x="-4189" y="31781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txBox="1"/>
          <p:nvPr>
            <p:ph idx="12" type="sldNum"/>
          </p:nvPr>
        </p:nvSpPr>
        <p:spPr>
          <a:xfrm>
            <a:off x="531812" y="3244139"/>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2" name="Shape 42"/>
        <p:cNvGrpSpPr/>
        <p:nvPr/>
      </p:nvGrpSpPr>
      <p:grpSpPr>
        <a:xfrm>
          <a:off x="0" y="0"/>
          <a:ext cx="0" cy="0"/>
          <a:chOff x="0" y="0"/>
          <a:chExt cx="0" cy="0"/>
        </a:xfrm>
      </p:grpSpPr>
      <p:sp>
        <p:nvSpPr>
          <p:cNvPr id="43" name="Google Shape;43;p6"/>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2589212" y="2133600"/>
            <a:ext cx="4313864"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5" name="Google Shape;45;p6"/>
          <p:cNvSpPr txBox="1"/>
          <p:nvPr>
            <p:ph idx="2" type="body"/>
          </p:nvPr>
        </p:nvSpPr>
        <p:spPr>
          <a:xfrm>
            <a:off x="7190747" y="2126222"/>
            <a:ext cx="4313864" cy="3777622"/>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46" name="Google Shape;46;p6"/>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50" name="Shape 50"/>
        <p:cNvGrpSpPr/>
        <p:nvPr/>
      </p:nvGrpSpPr>
      <p:grpSpPr>
        <a:xfrm>
          <a:off x="0" y="0"/>
          <a:ext cx="0" cy="0"/>
          <a:chOff x="0" y="0"/>
          <a:chExt cx="0" cy="0"/>
        </a:xfrm>
      </p:grpSpPr>
      <p:sp>
        <p:nvSpPr>
          <p:cNvPr id="51" name="Google Shape;51;p7"/>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 type="body"/>
          </p:nvPr>
        </p:nvSpPr>
        <p:spPr>
          <a:xfrm>
            <a:off x="2939373" y="1972703"/>
            <a:ext cx="3992732"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53" name="Google Shape;53;p7"/>
          <p:cNvSpPr txBox="1"/>
          <p:nvPr>
            <p:ph idx="2" type="body"/>
          </p:nvPr>
        </p:nvSpPr>
        <p:spPr>
          <a:xfrm>
            <a:off x="2589212" y="2548966"/>
            <a:ext cx="4342893" cy="335406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4" name="Google Shape;54;p7"/>
          <p:cNvSpPr txBox="1"/>
          <p:nvPr>
            <p:ph idx="3" type="body"/>
          </p:nvPr>
        </p:nvSpPr>
        <p:spPr>
          <a:xfrm>
            <a:off x="7506629" y="1969475"/>
            <a:ext cx="399900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2400"/>
              <a:buNone/>
              <a:defRPr b="0" sz="2400"/>
            </a:lvl1pPr>
            <a:lvl2pPr indent="-228600" lvl="1" marL="914400" algn="l">
              <a:spcBef>
                <a:spcPts val="1000"/>
              </a:spcBef>
              <a:spcAft>
                <a:spcPts val="0"/>
              </a:spcAft>
              <a:buSzPts val="2000"/>
              <a:buNone/>
              <a:defRPr b="1" sz="2000"/>
            </a:lvl2pPr>
            <a:lvl3pPr indent="-228600" lvl="2" marL="1371600" algn="l">
              <a:spcBef>
                <a:spcPts val="1000"/>
              </a:spcBef>
              <a:spcAft>
                <a:spcPts val="0"/>
              </a:spcAft>
              <a:buSzPts val="1800"/>
              <a:buNone/>
              <a:defRPr b="1" sz="1800"/>
            </a:lvl3pPr>
            <a:lvl4pPr indent="-228600" lvl="3" marL="1828800" algn="l">
              <a:spcBef>
                <a:spcPts val="1000"/>
              </a:spcBef>
              <a:spcAft>
                <a:spcPts val="0"/>
              </a:spcAft>
              <a:buSzPts val="1600"/>
              <a:buNone/>
              <a:defRPr b="1" sz="1600"/>
            </a:lvl4pPr>
            <a:lvl5pPr indent="-228600" lvl="4" marL="2286000" algn="l">
              <a:spcBef>
                <a:spcPts val="1000"/>
              </a:spcBef>
              <a:spcAft>
                <a:spcPts val="0"/>
              </a:spcAft>
              <a:buSzPts val="1600"/>
              <a:buNone/>
              <a:defRPr b="1" sz="1600"/>
            </a:lvl5pPr>
            <a:lvl6pPr indent="-228600" lvl="5" marL="2743200" algn="l">
              <a:spcBef>
                <a:spcPts val="1000"/>
              </a:spcBef>
              <a:spcAft>
                <a:spcPts val="0"/>
              </a:spcAft>
              <a:buSzPts val="1600"/>
              <a:buNone/>
              <a:defRPr b="1" sz="1600"/>
            </a:lvl6pPr>
            <a:lvl7pPr indent="-228600" lvl="6" marL="3200400" algn="l">
              <a:spcBef>
                <a:spcPts val="1000"/>
              </a:spcBef>
              <a:spcAft>
                <a:spcPts val="0"/>
              </a:spcAft>
              <a:buSzPts val="1600"/>
              <a:buNone/>
              <a:defRPr b="1" sz="1600"/>
            </a:lvl7pPr>
            <a:lvl8pPr indent="-228600" lvl="7" marL="3657600" algn="l">
              <a:spcBef>
                <a:spcPts val="1000"/>
              </a:spcBef>
              <a:spcAft>
                <a:spcPts val="0"/>
              </a:spcAft>
              <a:buSzPts val="1600"/>
              <a:buNone/>
              <a:defRPr b="1" sz="1600"/>
            </a:lvl8pPr>
            <a:lvl9pPr indent="-228600" lvl="8" marL="4114800" algn="l">
              <a:spcBef>
                <a:spcPts val="1000"/>
              </a:spcBef>
              <a:spcAft>
                <a:spcPts val="0"/>
              </a:spcAft>
              <a:buSzPts val="1600"/>
              <a:buNone/>
              <a:defRPr b="1" sz="1600"/>
            </a:lvl9pPr>
          </a:lstStyle>
          <a:p/>
        </p:txBody>
      </p:sp>
      <p:sp>
        <p:nvSpPr>
          <p:cNvPr id="55" name="Google Shape;55;p7"/>
          <p:cNvSpPr txBox="1"/>
          <p:nvPr>
            <p:ph idx="4" type="body"/>
          </p:nvPr>
        </p:nvSpPr>
        <p:spPr>
          <a:xfrm>
            <a:off x="7166957" y="2545738"/>
            <a:ext cx="4338674" cy="3354060"/>
          </a:xfrm>
          <a:prstGeom prst="rect">
            <a:avLst/>
          </a:prstGeom>
          <a:noFill/>
          <a:ln>
            <a:noFill/>
          </a:ln>
        </p:spPr>
        <p:txBody>
          <a:bodyPr anchorCtr="0" anchor="t"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56" name="Google Shape;56;p7"/>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7"/>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0" name="Shape 60"/>
        <p:cNvGrpSpPr/>
        <p:nvPr/>
      </p:nvGrpSpPr>
      <p:grpSpPr>
        <a:xfrm>
          <a:off x="0" y="0"/>
          <a:ext cx="0" cy="0"/>
          <a:chOff x="0" y="0"/>
          <a:chExt cx="0" cy="0"/>
        </a:xfrm>
      </p:grpSpPr>
      <p:sp>
        <p:nvSpPr>
          <p:cNvPr id="61" name="Google Shape;61;p8"/>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168DBA"/>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8"/>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8"/>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8"/>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9"/>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9"/>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9"/>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71" name="Shape 71"/>
        <p:cNvGrpSpPr/>
        <p:nvPr/>
      </p:nvGrpSpPr>
      <p:grpSpPr>
        <a:xfrm>
          <a:off x="0" y="0"/>
          <a:ext cx="0" cy="0"/>
          <a:chOff x="0" y="0"/>
          <a:chExt cx="0" cy="0"/>
        </a:xfrm>
      </p:grpSpPr>
      <p:sp>
        <p:nvSpPr>
          <p:cNvPr id="72" name="Google Shape;72;p10"/>
          <p:cNvSpPr txBox="1"/>
          <p:nvPr>
            <p:ph type="title"/>
          </p:nvPr>
        </p:nvSpPr>
        <p:spPr>
          <a:xfrm>
            <a:off x="2589212" y="446088"/>
            <a:ext cx="3505199" cy="976312"/>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168DBA"/>
              </a:buClr>
              <a:buSzPts val="2000"/>
              <a:buFont typeface="Century Gothic"/>
              <a:buNone/>
              <a:defRPr b="0"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 type="body"/>
          </p:nvPr>
        </p:nvSpPr>
        <p:spPr>
          <a:xfrm>
            <a:off x="6323012" y="446088"/>
            <a:ext cx="5181600" cy="5414963"/>
          </a:xfrm>
          <a:prstGeom prst="rect">
            <a:avLst/>
          </a:prstGeom>
          <a:noFill/>
          <a:ln>
            <a:noFill/>
          </a:ln>
        </p:spPr>
        <p:txBody>
          <a:bodyPr anchorCtr="0" anchor="ctr" bIns="45700" lIns="91425" spcFirstLastPara="1" rIns="91425" wrap="square" tIns="45700">
            <a:noAutofit/>
          </a:bodyPr>
          <a:lstStyle>
            <a:lvl1pPr indent="-342900" lvl="0" marL="457200" algn="l">
              <a:spcBef>
                <a:spcPts val="1000"/>
              </a:spcBef>
              <a:spcAft>
                <a:spcPts val="0"/>
              </a:spcAft>
              <a:buSzPts val="1800"/>
              <a:buChar char="🠶"/>
              <a:defRPr/>
            </a:lvl1pPr>
            <a:lvl2pPr indent="-342900" lvl="1" marL="914400" algn="l">
              <a:spcBef>
                <a:spcPts val="1000"/>
              </a:spcBef>
              <a:spcAft>
                <a:spcPts val="0"/>
              </a:spcAft>
              <a:buSzPts val="1800"/>
              <a:buChar char="🠶"/>
              <a:defRPr/>
            </a:lvl2pPr>
            <a:lvl3pPr indent="-342900" lvl="2" marL="1371600" algn="l">
              <a:spcBef>
                <a:spcPts val="1000"/>
              </a:spcBef>
              <a:spcAft>
                <a:spcPts val="0"/>
              </a:spcAft>
              <a:buSzPts val="1800"/>
              <a:buChar char="🠶"/>
              <a:defRPr/>
            </a:lvl3pPr>
            <a:lvl4pPr indent="-342900" lvl="3" marL="1828800" algn="l">
              <a:spcBef>
                <a:spcPts val="1000"/>
              </a:spcBef>
              <a:spcAft>
                <a:spcPts val="0"/>
              </a:spcAft>
              <a:buSzPts val="1800"/>
              <a:buChar char="🠶"/>
              <a:defRPr/>
            </a:lvl4pPr>
            <a:lvl5pPr indent="-342900" lvl="4" marL="2286000" algn="l">
              <a:spcBef>
                <a:spcPts val="1000"/>
              </a:spcBef>
              <a:spcAft>
                <a:spcPts val="0"/>
              </a:spcAft>
              <a:buSzPts val="1800"/>
              <a:buChar char="🠶"/>
              <a:defRPr/>
            </a:lvl5pPr>
            <a:lvl6pPr indent="-342900" lvl="5" marL="2743200" algn="l">
              <a:spcBef>
                <a:spcPts val="1000"/>
              </a:spcBef>
              <a:spcAft>
                <a:spcPts val="0"/>
              </a:spcAft>
              <a:buSzPts val="1800"/>
              <a:buChar char="🠶"/>
              <a:defRPr/>
            </a:lvl6pPr>
            <a:lvl7pPr indent="-342900" lvl="6" marL="3200400" algn="l">
              <a:spcBef>
                <a:spcPts val="1000"/>
              </a:spcBef>
              <a:spcAft>
                <a:spcPts val="0"/>
              </a:spcAft>
              <a:buSzPts val="1800"/>
              <a:buChar char="🠶"/>
              <a:defRPr/>
            </a:lvl7pPr>
            <a:lvl8pPr indent="-342900" lvl="7" marL="3657600" algn="l">
              <a:spcBef>
                <a:spcPts val="1000"/>
              </a:spcBef>
              <a:spcAft>
                <a:spcPts val="0"/>
              </a:spcAft>
              <a:buSzPts val="1800"/>
              <a:buChar char="🠶"/>
              <a:defRPr/>
            </a:lvl8pPr>
            <a:lvl9pPr indent="-342900" lvl="8" marL="4114800" algn="l">
              <a:spcBef>
                <a:spcPts val="1000"/>
              </a:spcBef>
              <a:spcAft>
                <a:spcPts val="0"/>
              </a:spcAft>
              <a:buSzPts val="1800"/>
              <a:buChar char="🠶"/>
              <a:defRPr/>
            </a:lvl9pPr>
          </a:lstStyle>
          <a:p/>
        </p:txBody>
      </p:sp>
      <p:sp>
        <p:nvSpPr>
          <p:cNvPr id="74" name="Google Shape;74;p10"/>
          <p:cNvSpPr txBox="1"/>
          <p:nvPr>
            <p:ph idx="2" type="body"/>
          </p:nvPr>
        </p:nvSpPr>
        <p:spPr>
          <a:xfrm>
            <a:off x="2589212" y="1598613"/>
            <a:ext cx="3505199" cy="4262436"/>
          </a:xfrm>
          <a:prstGeom prst="rect">
            <a:avLst/>
          </a:prstGeom>
          <a:noFill/>
          <a:ln>
            <a:noFill/>
          </a:ln>
        </p:spPr>
        <p:txBody>
          <a:bodyPr anchorCtr="0" anchor="t" bIns="45700" lIns="91425" spcFirstLastPara="1" rIns="91425" wrap="square" tIns="45700">
            <a:noAutofit/>
          </a:bodyPr>
          <a:lstStyle>
            <a:lvl1pPr indent="-228600" lvl="0" marL="457200" algn="l">
              <a:spcBef>
                <a:spcPts val="1000"/>
              </a:spcBef>
              <a:spcAft>
                <a:spcPts val="0"/>
              </a:spcAft>
              <a:buSzPts val="1400"/>
              <a:buNone/>
              <a:defRPr sz="1400"/>
            </a:lvl1pPr>
            <a:lvl2pPr indent="-228600" lvl="1" marL="914400" algn="l">
              <a:spcBef>
                <a:spcPts val="1000"/>
              </a:spcBef>
              <a:spcAft>
                <a:spcPts val="0"/>
              </a:spcAft>
              <a:buSzPts val="1200"/>
              <a:buNone/>
              <a:defRPr sz="1200"/>
            </a:lvl2pPr>
            <a:lvl3pPr indent="-228600" lvl="2" marL="1371600" algn="l">
              <a:spcBef>
                <a:spcPts val="1000"/>
              </a:spcBef>
              <a:spcAft>
                <a:spcPts val="0"/>
              </a:spcAft>
              <a:buSzPts val="1000"/>
              <a:buNone/>
              <a:defRPr sz="1000"/>
            </a:lvl3pPr>
            <a:lvl4pPr indent="-228600" lvl="3" marL="1828800" algn="l">
              <a:spcBef>
                <a:spcPts val="1000"/>
              </a:spcBef>
              <a:spcAft>
                <a:spcPts val="0"/>
              </a:spcAft>
              <a:buSzPts val="900"/>
              <a:buNone/>
              <a:defRPr sz="900"/>
            </a:lvl4pPr>
            <a:lvl5pPr indent="-228600" lvl="4" marL="2286000" algn="l">
              <a:spcBef>
                <a:spcPts val="1000"/>
              </a:spcBef>
              <a:spcAft>
                <a:spcPts val="0"/>
              </a:spcAft>
              <a:buSzPts val="900"/>
              <a:buNone/>
              <a:defRPr sz="900"/>
            </a:lvl5pPr>
            <a:lvl6pPr indent="-228600" lvl="5" marL="2743200" algn="l">
              <a:spcBef>
                <a:spcPts val="1000"/>
              </a:spcBef>
              <a:spcAft>
                <a:spcPts val="0"/>
              </a:spcAft>
              <a:buSzPts val="900"/>
              <a:buNone/>
              <a:defRPr sz="900"/>
            </a:lvl6pPr>
            <a:lvl7pPr indent="-228600" lvl="6" marL="3200400" algn="l">
              <a:spcBef>
                <a:spcPts val="1000"/>
              </a:spcBef>
              <a:spcAft>
                <a:spcPts val="0"/>
              </a:spcAft>
              <a:buSzPts val="900"/>
              <a:buNone/>
              <a:defRPr sz="900"/>
            </a:lvl7pPr>
            <a:lvl8pPr indent="-228600" lvl="7" marL="3657600" algn="l">
              <a:spcBef>
                <a:spcPts val="1000"/>
              </a:spcBef>
              <a:spcAft>
                <a:spcPts val="0"/>
              </a:spcAft>
              <a:buSzPts val="900"/>
              <a:buNone/>
              <a:defRPr sz="900"/>
            </a:lvl8pPr>
            <a:lvl9pPr indent="-228600" lvl="8" marL="4114800" algn="l">
              <a:spcBef>
                <a:spcPts val="1000"/>
              </a:spcBef>
              <a:spcAft>
                <a:spcPts val="0"/>
              </a:spcAft>
              <a:buSzPts val="900"/>
              <a:buNone/>
              <a:defRPr sz="900"/>
            </a:lvl9pPr>
          </a:lstStyle>
          <a:p/>
        </p:txBody>
      </p:sp>
      <p:sp>
        <p:nvSpPr>
          <p:cNvPr id="75" name="Google Shape;75;p10"/>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
          <p:cNvSpPr/>
          <p:nvPr/>
        </p:nvSpPr>
        <p:spPr>
          <a:xfrm flipH="1" rot="10800000">
            <a:off x="-4189" y="714375"/>
            <a:ext cx="1588527" cy="507297"/>
          </a:xfrm>
          <a:custGeom>
            <a:rect b="b" l="l" r="r" t="t"/>
            <a:pathLst>
              <a:path extrusionOk="0" h="10000" w="9248">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0"/>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85000">
              <a:srgbClr val="FFFFFF"/>
            </a:gs>
            <a:gs pos="100000">
              <a:srgbClr val="C4DCE3"/>
            </a:gs>
          </a:gsLst>
          <a:lin ang="5400000" scaled="0"/>
        </a:gradFill>
      </p:bgPr>
    </p:bg>
    <p:spTree>
      <p:nvGrpSpPr>
        <p:cNvPr id="9" name="Shape 9"/>
        <p:cNvGrpSpPr/>
        <p:nvPr/>
      </p:nvGrpSpPr>
      <p:grpSpPr>
        <a:xfrm>
          <a:off x="0" y="0"/>
          <a:ext cx="0" cy="0"/>
          <a:chOff x="0" y="0"/>
          <a:chExt cx="0" cy="0"/>
        </a:xfrm>
      </p:grpSpPr>
      <p:sp>
        <p:nvSpPr>
          <p:cNvPr id="10" name="Google Shape;10;p1"/>
          <p:cNvSpPr/>
          <p:nvPr/>
        </p:nvSpPr>
        <p:spPr>
          <a:xfrm>
            <a:off x="0" y="0"/>
            <a:ext cx="18288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
          <p:cNvSpPr txBox="1"/>
          <p:nvPr>
            <p:ph type="title"/>
          </p:nvPr>
        </p:nvSpPr>
        <p:spPr>
          <a:xfrm>
            <a:off x="2592924" y="624110"/>
            <a:ext cx="8911687" cy="128089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168DBA"/>
              </a:buClr>
              <a:buSzPts val="3600"/>
              <a:buFont typeface="Century Gothic"/>
              <a:buNone/>
              <a:defRPr b="0" i="0" sz="3600" u="none" cap="none" strike="noStrike">
                <a:solidFill>
                  <a:srgbClr val="168DBA"/>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2" name="Google Shape;12;p1"/>
          <p:cNvSpPr txBox="1"/>
          <p:nvPr>
            <p:ph idx="1" type="body"/>
          </p:nvPr>
        </p:nvSpPr>
        <p:spPr>
          <a:xfrm>
            <a:off x="2589212" y="2133600"/>
            <a:ext cx="8915400" cy="3886200"/>
          </a:xfrm>
          <a:prstGeom prst="rect">
            <a:avLst/>
          </a:prstGeom>
          <a:noFill/>
          <a:ln>
            <a:noFill/>
          </a:ln>
        </p:spPr>
        <p:txBody>
          <a:bodyPr anchorCtr="0" anchor="t" bIns="45700" lIns="91425" spcFirstLastPara="1" rIns="91425" wrap="square" tIns="45700">
            <a:noAutofit/>
          </a:bodyPr>
          <a:lstStyle>
            <a:lvl1pPr indent="-342900" lvl="0" marL="457200" marR="0" rtl="0" algn="l">
              <a:spcBef>
                <a:spcPts val="1000"/>
              </a:spcBef>
              <a:spcAft>
                <a:spcPts val="0"/>
              </a:spcAft>
              <a:buClr>
                <a:schemeClr val="accent1"/>
              </a:buClr>
              <a:buSzPts val="1800"/>
              <a:buFont typeface="Noto Sans Symbols"/>
              <a:buChar char="🠶"/>
              <a:defRPr b="0" i="0" sz="1800" u="none" cap="none" strike="noStrike">
                <a:solidFill>
                  <a:srgbClr val="3F3F3F"/>
                </a:solidFill>
                <a:latin typeface="Century Gothic"/>
                <a:ea typeface="Century Gothic"/>
                <a:cs typeface="Century Gothic"/>
                <a:sym typeface="Century Gothic"/>
              </a:defRPr>
            </a:lvl1pPr>
            <a:lvl2pPr indent="-330200" lvl="1" marL="914400" marR="0" rtl="0" algn="l">
              <a:spcBef>
                <a:spcPts val="1000"/>
              </a:spcBef>
              <a:spcAft>
                <a:spcPts val="0"/>
              </a:spcAft>
              <a:buClr>
                <a:schemeClr val="accent1"/>
              </a:buClr>
              <a:buSzPts val="1600"/>
              <a:buFont typeface="Noto Sans Symbols"/>
              <a:buChar char="🠶"/>
              <a:defRPr b="0" i="0" sz="1600" u="none" cap="none" strike="noStrike">
                <a:solidFill>
                  <a:srgbClr val="3F3F3F"/>
                </a:solidFill>
                <a:latin typeface="Century Gothic"/>
                <a:ea typeface="Century Gothic"/>
                <a:cs typeface="Century Gothic"/>
                <a:sym typeface="Century Gothic"/>
              </a:defRPr>
            </a:lvl2pPr>
            <a:lvl3pPr indent="-317500" lvl="2" marL="1371600" marR="0" rtl="0" algn="l">
              <a:spcBef>
                <a:spcPts val="1000"/>
              </a:spcBef>
              <a:spcAft>
                <a:spcPts val="0"/>
              </a:spcAft>
              <a:buClr>
                <a:schemeClr val="accent1"/>
              </a:buClr>
              <a:buSzPts val="1400"/>
              <a:buFont typeface="Noto Sans Symbols"/>
              <a:buChar char="🠶"/>
              <a:defRPr b="0" i="0" sz="1400" u="none" cap="none" strike="noStrike">
                <a:solidFill>
                  <a:srgbClr val="3F3F3F"/>
                </a:solidFill>
                <a:latin typeface="Century Gothic"/>
                <a:ea typeface="Century Gothic"/>
                <a:cs typeface="Century Gothic"/>
                <a:sym typeface="Century Gothic"/>
              </a:defRPr>
            </a:lvl3pPr>
            <a:lvl4pPr indent="-304800" lvl="3" marL="1828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4pPr>
            <a:lvl5pPr indent="-304800" lvl="4" marL="22860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5pPr>
            <a:lvl6pPr indent="-304800" lvl="5" marL="27432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6pPr>
            <a:lvl7pPr indent="-304800" lvl="6" marL="32004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7pPr>
            <a:lvl8pPr indent="-304800" lvl="7" marL="36576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8pPr>
            <a:lvl9pPr indent="-304800" lvl="8" marL="4114800" marR="0" rtl="0" algn="l">
              <a:spcBef>
                <a:spcPts val="1000"/>
              </a:spcBef>
              <a:spcAft>
                <a:spcPts val="0"/>
              </a:spcAft>
              <a:buClr>
                <a:schemeClr val="accent1"/>
              </a:buClr>
              <a:buSzPts val="1200"/>
              <a:buFont typeface="Noto Sans Symbols"/>
              <a:buChar char="🠶"/>
              <a:defRPr b="0" i="0" sz="1200" u="none" cap="none" strike="noStrike">
                <a:solidFill>
                  <a:srgbClr val="3F3F3F"/>
                </a:solidFill>
                <a:latin typeface="Century Gothic"/>
                <a:ea typeface="Century Gothic"/>
                <a:cs typeface="Century Gothic"/>
                <a:sym typeface="Century Gothic"/>
              </a:defRPr>
            </a:lvl9pPr>
          </a:lstStyle>
          <a:p/>
        </p:txBody>
      </p:sp>
      <p:sp>
        <p:nvSpPr>
          <p:cNvPr id="13" name="Google Shape;13;p1"/>
          <p:cNvSpPr txBox="1"/>
          <p:nvPr>
            <p:ph idx="10" type="dt"/>
          </p:nvPr>
        </p:nvSpPr>
        <p:spPr>
          <a:xfrm>
            <a:off x="10361612" y="6130437"/>
            <a:ext cx="1146283" cy="370396"/>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4" name="Google Shape;14;p1"/>
          <p:cNvSpPr txBox="1"/>
          <p:nvPr>
            <p:ph idx="11" type="ftr"/>
          </p:nvPr>
        </p:nvSpPr>
        <p:spPr>
          <a:xfrm>
            <a:off x="2589212" y="6135808"/>
            <a:ext cx="761999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15" name="Google Shape;15;p1"/>
          <p:cNvSpPr txBox="1"/>
          <p:nvPr>
            <p:ph idx="12" type="sldNum"/>
          </p:nvPr>
        </p:nvSpPr>
        <p:spPr>
          <a:xfrm>
            <a:off x="531812" y="787782"/>
            <a:ext cx="77976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FEFFFF"/>
                </a:solidFill>
                <a:latin typeface="Century Gothic"/>
                <a:ea typeface="Century Gothic"/>
                <a:cs typeface="Century Gothic"/>
                <a:sym typeface="Century Gothic"/>
              </a:defRPr>
            </a:lvl1pPr>
            <a:lvl2pPr indent="0" lvl="1" marL="0" marR="0" rtl="0" algn="r">
              <a:spcBef>
                <a:spcPts val="0"/>
              </a:spcBef>
              <a:buNone/>
              <a:defRPr b="0" i="0" sz="2000" u="none" cap="none" strike="noStrike">
                <a:solidFill>
                  <a:srgbClr val="FEFFFF"/>
                </a:solidFill>
                <a:latin typeface="Century Gothic"/>
                <a:ea typeface="Century Gothic"/>
                <a:cs typeface="Century Gothic"/>
                <a:sym typeface="Century Gothic"/>
              </a:defRPr>
            </a:lvl2pPr>
            <a:lvl3pPr indent="0" lvl="2" marL="0" marR="0" rtl="0" algn="r">
              <a:spcBef>
                <a:spcPts val="0"/>
              </a:spcBef>
              <a:buNone/>
              <a:defRPr b="0" i="0" sz="2000" u="none" cap="none" strike="noStrike">
                <a:solidFill>
                  <a:srgbClr val="FEFFFF"/>
                </a:solidFill>
                <a:latin typeface="Century Gothic"/>
                <a:ea typeface="Century Gothic"/>
                <a:cs typeface="Century Gothic"/>
                <a:sym typeface="Century Gothic"/>
              </a:defRPr>
            </a:lvl3pPr>
            <a:lvl4pPr indent="0" lvl="3" marL="0" marR="0" rtl="0" algn="r">
              <a:spcBef>
                <a:spcPts val="0"/>
              </a:spcBef>
              <a:buNone/>
              <a:defRPr b="0" i="0" sz="2000" u="none" cap="none" strike="noStrike">
                <a:solidFill>
                  <a:srgbClr val="FEFFFF"/>
                </a:solidFill>
                <a:latin typeface="Century Gothic"/>
                <a:ea typeface="Century Gothic"/>
                <a:cs typeface="Century Gothic"/>
                <a:sym typeface="Century Gothic"/>
              </a:defRPr>
            </a:lvl4pPr>
            <a:lvl5pPr indent="0" lvl="4" marL="0" marR="0" rtl="0" algn="r">
              <a:spcBef>
                <a:spcPts val="0"/>
              </a:spcBef>
              <a:buNone/>
              <a:defRPr b="0" i="0" sz="2000" u="none" cap="none" strike="noStrike">
                <a:solidFill>
                  <a:srgbClr val="FEFFFF"/>
                </a:solidFill>
                <a:latin typeface="Century Gothic"/>
                <a:ea typeface="Century Gothic"/>
                <a:cs typeface="Century Gothic"/>
                <a:sym typeface="Century Gothic"/>
              </a:defRPr>
            </a:lvl5pPr>
            <a:lvl6pPr indent="0" lvl="5" marL="0" marR="0" rtl="0" algn="r">
              <a:spcBef>
                <a:spcPts val="0"/>
              </a:spcBef>
              <a:buNone/>
              <a:defRPr b="0" i="0" sz="2000" u="none" cap="none" strike="noStrike">
                <a:solidFill>
                  <a:srgbClr val="FEFFFF"/>
                </a:solidFill>
                <a:latin typeface="Century Gothic"/>
                <a:ea typeface="Century Gothic"/>
                <a:cs typeface="Century Gothic"/>
                <a:sym typeface="Century Gothic"/>
              </a:defRPr>
            </a:lvl6pPr>
            <a:lvl7pPr indent="0" lvl="6" marL="0" marR="0" rtl="0" algn="r">
              <a:spcBef>
                <a:spcPts val="0"/>
              </a:spcBef>
              <a:buNone/>
              <a:defRPr b="0" i="0" sz="2000" u="none" cap="none" strike="noStrike">
                <a:solidFill>
                  <a:srgbClr val="FEFFFF"/>
                </a:solidFill>
                <a:latin typeface="Century Gothic"/>
                <a:ea typeface="Century Gothic"/>
                <a:cs typeface="Century Gothic"/>
                <a:sym typeface="Century Gothic"/>
              </a:defRPr>
            </a:lvl7pPr>
            <a:lvl8pPr indent="0" lvl="7" marL="0" marR="0" rtl="0" algn="r">
              <a:spcBef>
                <a:spcPts val="0"/>
              </a:spcBef>
              <a:buNone/>
              <a:defRPr b="0" i="0" sz="2000" u="none" cap="none" strike="noStrike">
                <a:solidFill>
                  <a:srgbClr val="FEFFFF"/>
                </a:solidFill>
                <a:latin typeface="Century Gothic"/>
                <a:ea typeface="Century Gothic"/>
                <a:cs typeface="Century Gothic"/>
                <a:sym typeface="Century Gothic"/>
              </a:defRPr>
            </a:lvl8pPr>
            <a:lvl9pPr indent="0" lvl="8" marL="0" marR="0" rtl="0" algn="r">
              <a:spcBef>
                <a:spcPts val="0"/>
              </a:spcBef>
              <a:buNone/>
              <a:defRPr b="0" i="0" sz="2000" u="none" cap="none" strike="noStrike">
                <a:solidFill>
                  <a:srgbClr val="FEFFFF"/>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 Id="rId4" Type="http://schemas.openxmlformats.org/officeDocument/2006/relationships/hyperlink" Target="mailto:oren.amsalem1@mail.huji.ac.il" TargetMode="External"/><Relationship Id="rId5" Type="http://schemas.openxmlformats.org/officeDocument/2006/relationships/hyperlink" Target="mailto:yoni.leibner@mail.huji.ac.il" TargetMode="External"/><Relationship Id="rId6" Type="http://schemas.openxmlformats.org/officeDocument/2006/relationships/hyperlink" Target="https://github.com/orena1/NEURON_tutoria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 Id="rId4" Type="http://schemas.openxmlformats.org/officeDocument/2006/relationships/image" Target="../media/image5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4.png"/><Relationship Id="rId5"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oo.gl/pke4hk" TargetMode="External"/><Relationship Id="rId4" Type="http://schemas.openxmlformats.org/officeDocument/2006/relationships/hyperlink" Target="http://www.scholarpedia.org/article/Neuron_simulation_environmen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0.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4.png"/><Relationship Id="rId5" Type="http://schemas.openxmlformats.org/officeDocument/2006/relationships/image" Target="../media/image23.png"/><Relationship Id="rId6"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www.scholarpedia.org/article/Neuron_simulation_environment" TargetMode="Externa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1.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 Id="rId4" Type="http://schemas.openxmlformats.org/officeDocument/2006/relationships/image" Target="../media/image10.png"/><Relationship Id="rId5"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3.png"/><Relationship Id="rId4" Type="http://schemas.openxmlformats.org/officeDocument/2006/relationships/image" Target="../media/image41.png"/><Relationship Id="rId5" Type="http://schemas.openxmlformats.org/officeDocument/2006/relationships/image" Target="../media/image52.png"/><Relationship Id="rId6"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6.png"/><Relationship Id="rId4" Type="http://schemas.openxmlformats.org/officeDocument/2006/relationships/image" Target="../media/image34.png"/><Relationship Id="rId5" Type="http://schemas.openxmlformats.org/officeDocument/2006/relationships/image" Target="../media/image46.png"/><Relationship Id="rId6" Type="http://schemas.openxmlformats.org/officeDocument/2006/relationships/image" Target="../media/image44.png"/><Relationship Id="rId7" Type="http://schemas.openxmlformats.org/officeDocument/2006/relationships/image" Target="../media/image39.png"/><Relationship Id="rId8"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49.png"/><Relationship Id="rId5" Type="http://schemas.openxmlformats.org/officeDocument/2006/relationships/image" Target="../media/image40.png"/><Relationship Id="rId6"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0.png"/><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8.png"/><Relationship Id="rId4" Type="http://schemas.openxmlformats.org/officeDocument/2006/relationships/image" Target="../media/image2.png"/><Relationship Id="rId5"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5.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pic>
        <p:nvPicPr>
          <p:cNvPr id="147" name="Google Shape;147;p19"/>
          <p:cNvPicPr preferRelativeResize="0"/>
          <p:nvPr/>
        </p:nvPicPr>
        <p:blipFill rotWithShape="1">
          <a:blip r:embed="rId3">
            <a:alphaModFix amt="18000"/>
          </a:blip>
          <a:srcRect b="0" l="0" r="0" t="0"/>
          <a:stretch/>
        </p:blipFill>
        <p:spPr>
          <a:xfrm>
            <a:off x="-1037819" y="-2749897"/>
            <a:ext cx="15023141" cy="14039483"/>
          </a:xfrm>
          <a:prstGeom prst="rect">
            <a:avLst/>
          </a:prstGeom>
          <a:noFill/>
          <a:ln>
            <a:noFill/>
          </a:ln>
        </p:spPr>
      </p:pic>
      <p:sp>
        <p:nvSpPr>
          <p:cNvPr id="148" name="Google Shape;148;p19"/>
          <p:cNvSpPr txBox="1"/>
          <p:nvPr/>
        </p:nvSpPr>
        <p:spPr>
          <a:xfrm>
            <a:off x="252625" y="6018673"/>
            <a:ext cx="3555900" cy="60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a:p>
        </p:txBody>
      </p:sp>
      <p:sp>
        <p:nvSpPr>
          <p:cNvPr id="149" name="Google Shape;149;p19"/>
          <p:cNvSpPr txBox="1"/>
          <p:nvPr>
            <p:ph type="ctrTitle"/>
          </p:nvPr>
        </p:nvSpPr>
        <p:spPr>
          <a:xfrm>
            <a:off x="1017832" y="1378483"/>
            <a:ext cx="10363200" cy="1870385"/>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Clr>
                <a:srgbClr val="168DBA"/>
              </a:buClr>
              <a:buSzPts val="5400"/>
              <a:buFont typeface="Century Gothic"/>
              <a:buNone/>
            </a:pPr>
            <a:r>
              <a:rPr lang="en-US"/>
              <a:t>Using NEURON to model cells </a:t>
            </a:r>
            <a:br>
              <a:rPr lang="en-US"/>
            </a:br>
            <a:r>
              <a:rPr lang="en-US"/>
              <a:t>Tutorial </a:t>
            </a:r>
            <a:endParaRPr/>
          </a:p>
        </p:txBody>
      </p:sp>
      <p:sp>
        <p:nvSpPr>
          <p:cNvPr id="150" name="Google Shape;150;p19"/>
          <p:cNvSpPr txBox="1"/>
          <p:nvPr/>
        </p:nvSpPr>
        <p:spPr>
          <a:xfrm>
            <a:off x="252625" y="5409975"/>
            <a:ext cx="3815700" cy="1448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rgbClr val="000000"/>
                </a:solidFill>
                <a:latin typeface="Century Gothic"/>
                <a:ea typeface="Century Gothic"/>
                <a:cs typeface="Century Gothic"/>
                <a:sym typeface="Century Gothic"/>
              </a:rPr>
              <a:t>Oren Amsalem a</a:t>
            </a:r>
            <a:r>
              <a:rPr lang="en-US" sz="1800">
                <a:latin typeface="Century Gothic"/>
                <a:ea typeface="Century Gothic"/>
                <a:cs typeface="Century Gothic"/>
                <a:sym typeface="Century Gothic"/>
              </a:rPr>
              <a:t>nd </a:t>
            </a:r>
            <a:r>
              <a:rPr lang="en-US" sz="1800">
                <a:solidFill>
                  <a:schemeClr val="dk1"/>
                </a:solidFill>
                <a:latin typeface="Century Gothic"/>
                <a:ea typeface="Century Gothic"/>
                <a:cs typeface="Century Gothic"/>
                <a:sym typeface="Century Gothic"/>
              </a:rPr>
              <a:t>Yoni Leibner</a:t>
            </a:r>
            <a:endParaRPr/>
          </a:p>
          <a:p>
            <a:pPr indent="0" lvl="0" marL="0" marR="0" rtl="0" algn="l">
              <a:spcBef>
                <a:spcPts val="0"/>
              </a:spcBef>
              <a:spcAft>
                <a:spcPts val="0"/>
              </a:spcAft>
              <a:buNone/>
            </a:pPr>
            <a:r>
              <a:rPr lang="en-US" sz="1800" u="sng">
                <a:solidFill>
                  <a:srgbClr val="2DA0F1"/>
                </a:solidFill>
                <a:latin typeface="Century Gothic"/>
                <a:ea typeface="Century Gothic"/>
                <a:cs typeface="Century Gothic"/>
                <a:sym typeface="Century Gothic"/>
                <a:hlinkClick r:id="rId4"/>
              </a:rPr>
              <a:t>oren.amsalem1@mail.huji.ac.il</a:t>
            </a:r>
            <a:r>
              <a:rPr lang="en-US"/>
              <a:t>, </a:t>
            </a:r>
            <a:r>
              <a:rPr lang="en-US" sz="1800" u="sng">
                <a:solidFill>
                  <a:schemeClr val="hlink"/>
                </a:solidFill>
                <a:latin typeface="Century Gothic"/>
                <a:ea typeface="Century Gothic"/>
                <a:cs typeface="Century Gothic"/>
                <a:sym typeface="Century Gothic"/>
                <a:hlinkClick r:id="rId5"/>
              </a:rPr>
              <a:t>yoni.leibner@mail.huji.ac.il</a:t>
            </a:r>
            <a:endParaRPr/>
          </a:p>
          <a:p>
            <a:pPr indent="0" lvl="0" marL="0" marR="0" rtl="0" algn="l">
              <a:spcBef>
                <a:spcPts val="0"/>
              </a:spcBef>
              <a:spcAft>
                <a:spcPts val="0"/>
              </a:spcAft>
              <a:buNone/>
            </a:pPr>
            <a:r>
              <a:t/>
            </a:r>
            <a:endParaRPr/>
          </a:p>
          <a:p>
            <a:pPr indent="0" lvl="0" marL="0" rtl="0" algn="l">
              <a:spcBef>
                <a:spcPts val="0"/>
              </a:spcBef>
              <a:spcAft>
                <a:spcPts val="0"/>
              </a:spcAft>
              <a:buClr>
                <a:schemeClr val="dk1"/>
              </a:buClr>
              <a:buFont typeface="Arial"/>
              <a:buNone/>
            </a:pPr>
            <a:r>
              <a:rPr lang="en-US" sz="1800">
                <a:solidFill>
                  <a:schemeClr val="dk1"/>
                </a:solidFill>
                <a:latin typeface="Century Gothic"/>
                <a:ea typeface="Century Gothic"/>
                <a:cs typeface="Century Gothic"/>
                <a:sym typeface="Century Gothic"/>
              </a:rPr>
              <a:t>Idan Segev Lab</a:t>
            </a:r>
            <a:endParaRPr/>
          </a:p>
          <a:p>
            <a:pPr indent="0" lvl="0" marL="0" marR="0" rtl="0" algn="l">
              <a:spcBef>
                <a:spcPts val="0"/>
              </a:spcBef>
              <a:spcAft>
                <a:spcPts val="0"/>
              </a:spcAft>
              <a:buNone/>
            </a:pPr>
            <a:r>
              <a:t/>
            </a:r>
            <a:endParaRPr/>
          </a:p>
        </p:txBody>
      </p:sp>
      <p:sp>
        <p:nvSpPr>
          <p:cNvPr id="151" name="Google Shape;151;p19"/>
          <p:cNvSpPr/>
          <p:nvPr/>
        </p:nvSpPr>
        <p:spPr>
          <a:xfrm>
            <a:off x="7518926" y="6407833"/>
            <a:ext cx="4673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rgbClr val="2DA0F1"/>
                </a:solidFill>
                <a:latin typeface="Arial"/>
                <a:ea typeface="Arial"/>
                <a:cs typeface="Arial"/>
                <a:sym typeface="Arial"/>
                <a:hlinkClick r:id="rId6"/>
              </a:rPr>
              <a:t>https://github.com/orena1/NEURON_tutorial</a:t>
            </a:r>
            <a:endParaRPr sz="1800">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67000">
              <a:srgbClr val="FFFFFF"/>
            </a:gs>
            <a:gs pos="100000">
              <a:srgbClr val="C4DCE3"/>
            </a:gs>
          </a:gsLst>
          <a:lin ang="5400012" scaled="0"/>
        </a:gradFill>
      </p:bgPr>
    </p:bg>
    <p:spTree>
      <p:nvGrpSpPr>
        <p:cNvPr id="223" name="Shape 223"/>
        <p:cNvGrpSpPr/>
        <p:nvPr/>
      </p:nvGrpSpPr>
      <p:grpSpPr>
        <a:xfrm>
          <a:off x="0" y="0"/>
          <a:ext cx="0" cy="0"/>
          <a:chOff x="0" y="0"/>
          <a:chExt cx="0" cy="0"/>
        </a:xfrm>
      </p:grpSpPr>
      <p:sp>
        <p:nvSpPr>
          <p:cNvPr id="224" name="Google Shape;224;p28"/>
          <p:cNvSpPr txBox="1"/>
          <p:nvPr>
            <p:ph type="title"/>
          </p:nvPr>
        </p:nvSpPr>
        <p:spPr>
          <a:xfrm>
            <a:off x="247256" y="-47625"/>
            <a:ext cx="11844000" cy="737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a:t>
            </a:r>
            <a:r>
              <a:rPr lang="en-US" sz="3200"/>
              <a:t>,</a:t>
            </a:r>
            <a:r>
              <a:rPr lang="en-US" sz="3200"/>
              <a:t> passive</a:t>
            </a:r>
            <a:endParaRPr/>
          </a:p>
        </p:txBody>
      </p:sp>
      <p:pic>
        <p:nvPicPr>
          <p:cNvPr id="225" name="Google Shape;225;p28"/>
          <p:cNvPicPr preferRelativeResize="0"/>
          <p:nvPr/>
        </p:nvPicPr>
        <p:blipFill rotWithShape="1">
          <a:blip r:embed="rId3">
            <a:alphaModFix/>
          </a:blip>
          <a:srcRect b="0" l="0" r="0" t="0"/>
          <a:stretch/>
        </p:blipFill>
        <p:spPr>
          <a:xfrm>
            <a:off x="469900" y="2792186"/>
            <a:ext cx="2954694" cy="2895600"/>
          </a:xfrm>
          <a:prstGeom prst="rect">
            <a:avLst/>
          </a:prstGeom>
          <a:noFill/>
          <a:ln>
            <a:noFill/>
          </a:ln>
        </p:spPr>
      </p:pic>
      <p:grpSp>
        <p:nvGrpSpPr>
          <p:cNvPr id="226" name="Google Shape;226;p28"/>
          <p:cNvGrpSpPr/>
          <p:nvPr/>
        </p:nvGrpSpPr>
        <p:grpSpPr>
          <a:xfrm>
            <a:off x="1343429" y="1092064"/>
            <a:ext cx="2277164" cy="1322832"/>
            <a:chOff x="2029229" y="1157378"/>
            <a:chExt cx="2277164" cy="1322832"/>
          </a:xfrm>
        </p:grpSpPr>
        <p:pic>
          <p:nvPicPr>
            <p:cNvPr id="227" name="Google Shape;227;p28"/>
            <p:cNvPicPr preferRelativeResize="0"/>
            <p:nvPr/>
          </p:nvPicPr>
          <p:blipFill rotWithShape="1">
            <a:blip r:embed="rId4">
              <a:alphaModFix/>
            </a:blip>
            <a:srcRect b="0" l="0" r="0" t="0"/>
            <a:stretch/>
          </p:blipFill>
          <p:spPr>
            <a:xfrm rot="-1326714">
              <a:off x="2761936" y="1441542"/>
              <a:ext cx="1556630" cy="239480"/>
            </a:xfrm>
            <a:prstGeom prst="rect">
              <a:avLst/>
            </a:prstGeom>
            <a:noFill/>
            <a:ln>
              <a:noFill/>
            </a:ln>
          </p:spPr>
        </p:pic>
        <p:grpSp>
          <p:nvGrpSpPr>
            <p:cNvPr id="228" name="Google Shape;228;p28"/>
            <p:cNvGrpSpPr/>
            <p:nvPr/>
          </p:nvGrpSpPr>
          <p:grpSpPr>
            <a:xfrm>
              <a:off x="2029229" y="1362710"/>
              <a:ext cx="1117500" cy="1117500"/>
              <a:chOff x="2029229" y="1362710"/>
              <a:chExt cx="1117500" cy="1117500"/>
            </a:xfrm>
          </p:grpSpPr>
          <p:sp>
            <p:nvSpPr>
              <p:cNvPr id="229" name="Google Shape;229;p28"/>
              <p:cNvSpPr/>
              <p:nvPr/>
            </p:nvSpPr>
            <p:spPr>
              <a:xfrm>
                <a:off x="2029229" y="1362710"/>
                <a:ext cx="1117500" cy="11175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0" name="Google Shape;230;p28"/>
              <p:cNvSpPr/>
              <p:nvPr/>
            </p:nvSpPr>
            <p:spPr>
              <a:xfrm>
                <a:off x="2588029" y="1540625"/>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1" name="Google Shape;231;p28"/>
              <p:cNvSpPr/>
              <p:nvPr/>
            </p:nvSpPr>
            <p:spPr>
              <a:xfrm>
                <a:off x="2367274" y="1561283"/>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2" name="Google Shape;232;p28"/>
              <p:cNvSpPr/>
              <p:nvPr/>
            </p:nvSpPr>
            <p:spPr>
              <a:xfrm>
                <a:off x="2811895" y="1672760"/>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3" name="Google Shape;233;p28"/>
              <p:cNvSpPr/>
              <p:nvPr/>
            </p:nvSpPr>
            <p:spPr>
              <a:xfrm>
                <a:off x="2717103" y="1869190"/>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4" name="Google Shape;234;p28"/>
              <p:cNvSpPr/>
              <p:nvPr/>
            </p:nvSpPr>
            <p:spPr>
              <a:xfrm>
                <a:off x="2305396" y="2252748"/>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5" name="Google Shape;235;p28"/>
              <p:cNvSpPr/>
              <p:nvPr/>
            </p:nvSpPr>
            <p:spPr>
              <a:xfrm>
                <a:off x="2716989" y="2145019"/>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6" name="Google Shape;236;p28"/>
              <p:cNvSpPr/>
              <p:nvPr/>
            </p:nvSpPr>
            <p:spPr>
              <a:xfrm>
                <a:off x="2415295" y="1774816"/>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7" name="Google Shape;237;p28"/>
              <p:cNvSpPr/>
              <p:nvPr/>
            </p:nvSpPr>
            <p:spPr>
              <a:xfrm>
                <a:off x="2161309" y="1702723"/>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8" name="Google Shape;238;p28"/>
              <p:cNvSpPr/>
              <p:nvPr/>
            </p:nvSpPr>
            <p:spPr>
              <a:xfrm>
                <a:off x="2161309" y="2028305"/>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39" name="Google Shape;239;p28"/>
              <p:cNvSpPr/>
              <p:nvPr/>
            </p:nvSpPr>
            <p:spPr>
              <a:xfrm>
                <a:off x="2642177" y="2385752"/>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0" name="Google Shape;240;p28"/>
              <p:cNvSpPr/>
              <p:nvPr/>
            </p:nvSpPr>
            <p:spPr>
              <a:xfrm>
                <a:off x="2953790" y="2053243"/>
                <a:ext cx="45600" cy="49800"/>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241" name="Google Shape;241;p28"/>
            <p:cNvPicPr preferRelativeResize="0"/>
            <p:nvPr/>
          </p:nvPicPr>
          <p:blipFill rotWithShape="1">
            <a:blip r:embed="rId4">
              <a:alphaModFix/>
            </a:blip>
            <a:srcRect b="0" l="13307" r="0" t="0"/>
            <a:stretch/>
          </p:blipFill>
          <p:spPr>
            <a:xfrm rot="-1326714">
              <a:off x="2961409" y="1402566"/>
              <a:ext cx="1349540" cy="239480"/>
            </a:xfrm>
            <a:prstGeom prst="rect">
              <a:avLst/>
            </a:prstGeom>
            <a:noFill/>
            <a:ln>
              <a:noFill/>
            </a:ln>
          </p:spPr>
        </p:pic>
      </p:grpSp>
      <p:sp>
        <p:nvSpPr>
          <p:cNvPr id="242" name="Google Shape;242;p28"/>
          <p:cNvSpPr/>
          <p:nvPr/>
        </p:nvSpPr>
        <p:spPr>
          <a:xfrm>
            <a:off x="183864" y="1853753"/>
            <a:ext cx="1143548" cy="2367287"/>
          </a:xfrm>
          <a:custGeom>
            <a:rect b="b" l="l" r="r" t="t"/>
            <a:pathLst>
              <a:path extrusionOk="0" h="2440502" w="1381931">
                <a:moveTo>
                  <a:pt x="1381931" y="0"/>
                </a:moveTo>
                <a:cubicBezTo>
                  <a:pt x="740274" y="490307"/>
                  <a:pt x="98618" y="980615"/>
                  <a:pt x="7178" y="1387365"/>
                </a:cubicBezTo>
                <a:cubicBezTo>
                  <a:pt x="-84262" y="1794115"/>
                  <a:pt x="726086" y="2355368"/>
                  <a:pt x="833291" y="2440502"/>
                </a:cubicBezTo>
              </a:path>
            </a:pathLst>
          </a:cu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243" name="Google Shape;243;p28"/>
          <p:cNvSpPr/>
          <p:nvPr/>
        </p:nvSpPr>
        <p:spPr>
          <a:xfrm>
            <a:off x="2082625" y="2116634"/>
            <a:ext cx="536950" cy="2024292"/>
          </a:xfrm>
          <a:custGeom>
            <a:rect b="b" l="l" r="r" t="t"/>
            <a:pathLst>
              <a:path extrusionOk="0" h="2024292" w="536950">
                <a:moveTo>
                  <a:pt x="0" y="0"/>
                </a:moveTo>
                <a:cubicBezTo>
                  <a:pt x="256977" y="629044"/>
                  <a:pt x="513955" y="1258088"/>
                  <a:pt x="536027" y="1595470"/>
                </a:cubicBezTo>
                <a:cubicBezTo>
                  <a:pt x="558099" y="1932852"/>
                  <a:pt x="177624" y="1979098"/>
                  <a:pt x="132430" y="2024292"/>
                </a:cubicBezTo>
              </a:path>
            </a:pathLst>
          </a:custGeom>
          <a:no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4" name="Google Shape;244;p28"/>
          <p:cNvSpPr/>
          <p:nvPr/>
        </p:nvSpPr>
        <p:spPr>
          <a:xfrm>
            <a:off x="3249273" y="1504932"/>
            <a:ext cx="795093" cy="2825180"/>
          </a:xfrm>
          <a:custGeom>
            <a:rect b="b" l="l" r="r" t="t"/>
            <a:pathLst>
              <a:path extrusionOk="0" h="2825180" w="795093">
                <a:moveTo>
                  <a:pt x="0" y="0"/>
                </a:moveTo>
                <a:cubicBezTo>
                  <a:pt x="386780" y="795633"/>
                  <a:pt x="773561" y="1591266"/>
                  <a:pt x="794582" y="2062129"/>
                </a:cubicBezTo>
                <a:cubicBezTo>
                  <a:pt x="815603" y="2532992"/>
                  <a:pt x="181829" y="2727434"/>
                  <a:pt x="126124" y="2825180"/>
                </a:cubicBezTo>
              </a:path>
            </a:pathLst>
          </a:custGeom>
          <a:no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45" name="Google Shape;245;p28"/>
          <p:cNvSpPr/>
          <p:nvPr/>
        </p:nvSpPr>
        <p:spPr>
          <a:xfrm>
            <a:off x="4781469" y="833767"/>
            <a:ext cx="7578900" cy="2308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a:solidFill>
                  <a:schemeClr val="dk1"/>
                </a:solidFill>
                <a:latin typeface="Courier"/>
                <a:ea typeface="Courier"/>
                <a:cs typeface="Courier"/>
                <a:sym typeface="Courier"/>
              </a:rPr>
              <a:t>from neuron import h</a:t>
            </a: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create model</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soma  = h.Section(name=</a:t>
            </a:r>
            <a:r>
              <a:rPr lang="en-US" sz="1800">
                <a:solidFill>
                  <a:srgbClr val="C8352B"/>
                </a:solidFill>
                <a:latin typeface="Courier"/>
                <a:ea typeface="Courier"/>
                <a:cs typeface="Courier"/>
                <a:sym typeface="Courier"/>
              </a:rPr>
              <a:t>"soma"</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L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 </a:t>
            </a:r>
            <a:r>
              <a:rPr i="1" lang="en-US" sz="1800">
                <a:solidFill>
                  <a:srgbClr val="4F9192"/>
                </a:solidFill>
                <a:latin typeface="Courier"/>
                <a:ea typeface="Courier"/>
                <a:cs typeface="Courier"/>
                <a:sym typeface="Courier"/>
              </a:rPr>
              <a:t># length µm</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diam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 </a:t>
            </a:r>
            <a:r>
              <a:rPr i="1" lang="en-US" sz="1800">
                <a:solidFill>
                  <a:srgbClr val="4F9192"/>
                </a:solidFill>
                <a:latin typeface="Courier"/>
                <a:ea typeface="Courier"/>
                <a:cs typeface="Courier"/>
                <a:sym typeface="Courier"/>
              </a:rPr>
              <a:t># diameter µm</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insert(</a:t>
            </a:r>
            <a:r>
              <a:rPr lang="en-US" sz="1800">
                <a:solidFill>
                  <a:srgbClr val="C8352B"/>
                </a:solidFill>
                <a:latin typeface="Courier"/>
                <a:ea typeface="Courier"/>
                <a:cs typeface="Courier"/>
                <a:sym typeface="Courier"/>
              </a:rPr>
              <a:t>'pas'</a:t>
            </a:r>
            <a:r>
              <a:rPr lang="en-US" sz="1800">
                <a:solidFill>
                  <a:srgbClr val="000000"/>
                </a:solidFill>
                <a:latin typeface="Courier"/>
                <a:ea typeface="Courier"/>
                <a:cs typeface="Courier"/>
                <a:sym typeface="Courier"/>
              </a:rPr>
              <a:t>)   </a:t>
            </a:r>
            <a:r>
              <a:rPr i="1" lang="en-US" sz="1800">
                <a:solidFill>
                  <a:srgbClr val="4F9192"/>
                </a:solidFill>
                <a:latin typeface="Courier"/>
                <a:ea typeface="Courier"/>
                <a:cs typeface="Courier"/>
                <a:sym typeface="Courier"/>
              </a:rPr>
              <a:t># add passive properties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soma</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g_pas </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 </a:t>
            </a:r>
            <a:r>
              <a:rPr lang="en-US" sz="1800">
                <a:solidFill>
                  <a:srgbClr val="797979"/>
                </a:solidFill>
                <a:latin typeface="Courier"/>
                <a:ea typeface="Courier"/>
                <a:cs typeface="Courier"/>
                <a:sym typeface="Courier"/>
              </a:rPr>
              <a:t>1/10000</a:t>
            </a:r>
            <a:r>
              <a:rPr lang="en-US" sz="1800">
                <a:solidFill>
                  <a:srgbClr val="000000"/>
                </a:solidFill>
                <a:latin typeface="Courier"/>
                <a:ea typeface="Courier"/>
                <a:cs typeface="Courier"/>
                <a:sym typeface="Courier"/>
              </a:rPr>
              <a:t> </a:t>
            </a:r>
            <a:r>
              <a:rPr i="1" lang="en-US" sz="1800">
                <a:solidFill>
                  <a:srgbClr val="4F9192"/>
                </a:solidFill>
                <a:latin typeface="Courier"/>
                <a:ea typeface="Courier"/>
                <a:cs typeface="Courier"/>
                <a:sym typeface="Courier"/>
              </a:rPr>
              <a:t># set the specific membrane</a:t>
            </a: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 resistance to 10000 ohm*cm^2</a:t>
            </a:r>
            <a:endParaRPr sz="1800">
              <a:solidFill>
                <a:srgbClr val="4F9192"/>
              </a:solidFill>
              <a:latin typeface="Courier"/>
              <a:ea typeface="Courier"/>
              <a:cs typeface="Courier"/>
              <a:sym typeface="Courier"/>
            </a:endParaRPr>
          </a:p>
        </p:txBody>
      </p:sp>
      <p:sp>
        <p:nvSpPr>
          <p:cNvPr id="246" name="Google Shape;246;p28"/>
          <p:cNvSpPr/>
          <p:nvPr/>
        </p:nvSpPr>
        <p:spPr>
          <a:xfrm>
            <a:off x="4761383" y="3572615"/>
            <a:ext cx="7649100" cy="147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current clamp</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IClamp(soma(</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20 </a:t>
            </a:r>
            <a:r>
              <a:rPr i="1" lang="en-US" sz="1800">
                <a:solidFill>
                  <a:srgbClr val="4F9192"/>
                </a:solidFill>
                <a:latin typeface="Courier"/>
                <a:ea typeface="Courier"/>
                <a:cs typeface="Courier"/>
                <a:sym typeface="Courier"/>
              </a:rPr>
              <a:t># start of the current injection (ms)</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dur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100 </a:t>
            </a:r>
            <a:r>
              <a:rPr i="1" lang="en-US" sz="1800">
                <a:solidFill>
                  <a:srgbClr val="4F9192"/>
                </a:solidFill>
                <a:latin typeface="Courier"/>
                <a:ea typeface="Courier"/>
                <a:cs typeface="Courier"/>
                <a:sym typeface="Courier"/>
              </a:rPr>
              <a:t># duration (ms)</a:t>
            </a:r>
            <a:endParaRPr sz="1800">
              <a:solidFill>
                <a:srgbClr val="797979"/>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amp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0.01 </a:t>
            </a:r>
            <a:r>
              <a:rPr i="1" lang="en-US" sz="1800">
                <a:solidFill>
                  <a:srgbClr val="4F9192"/>
                </a:solidFill>
                <a:latin typeface="Courier"/>
                <a:ea typeface="Courier"/>
                <a:cs typeface="Courier"/>
                <a:sym typeface="Courier"/>
              </a:rPr>
              <a:t># amplitude (nA)</a:t>
            </a:r>
            <a:endParaRPr sz="1800">
              <a:solidFill>
                <a:schemeClr val="dk1"/>
              </a:solidFill>
              <a:latin typeface="Courier"/>
              <a:ea typeface="Courier"/>
              <a:cs typeface="Courier"/>
              <a:sym typeface="Courier"/>
            </a:endParaRPr>
          </a:p>
        </p:txBody>
      </p:sp>
      <p:sp>
        <p:nvSpPr>
          <p:cNvPr id="247" name="Google Shape;247;p28"/>
          <p:cNvSpPr/>
          <p:nvPr/>
        </p:nvSpPr>
        <p:spPr>
          <a:xfrm>
            <a:off x="2068286" y="715231"/>
            <a:ext cx="2656114" cy="1255083"/>
          </a:xfrm>
          <a:custGeom>
            <a:rect b="b" l="l" r="r" t="t"/>
            <a:pathLst>
              <a:path extrusionOk="0" h="1255083" w="2656114">
                <a:moveTo>
                  <a:pt x="2656114" y="1255083"/>
                </a:moveTo>
                <a:cubicBezTo>
                  <a:pt x="2224314" y="699004"/>
                  <a:pt x="1792514" y="142926"/>
                  <a:pt x="1349828" y="24998"/>
                </a:cubicBezTo>
                <a:cubicBezTo>
                  <a:pt x="907142" y="-92931"/>
                  <a:pt x="453571" y="227290"/>
                  <a:pt x="0" y="547512"/>
                </a:cubicBezTo>
              </a:path>
            </a:pathLst>
          </a:custGeom>
          <a:noFill/>
          <a:ln cap="flat" cmpd="sng" w="285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248" name="Google Shape;248;p28"/>
          <p:cNvCxnSpPr>
            <a:stCxn id="246" idx="1"/>
          </p:cNvCxnSpPr>
          <p:nvPr/>
        </p:nvCxnSpPr>
        <p:spPr>
          <a:xfrm rot="10800000">
            <a:off x="3594683" y="1475315"/>
            <a:ext cx="1166700" cy="2835900"/>
          </a:xfrm>
          <a:prstGeom prst="straightConnector1">
            <a:avLst/>
          </a:prstGeom>
          <a:noFill/>
          <a:ln cap="flat" cmpd="sng" w="28575">
            <a:solidFill>
              <a:srgbClr val="323232"/>
            </a:solidFill>
            <a:prstDash val="solid"/>
            <a:round/>
            <a:headEnd len="sm" w="sm" type="none"/>
            <a:tailEnd len="med" w="med" type="triangle"/>
          </a:ln>
        </p:spPr>
      </p:cxnSp>
      <p:sp>
        <p:nvSpPr>
          <p:cNvPr id="249" name="Google Shape;249;p28"/>
          <p:cNvSpPr txBox="1"/>
          <p:nvPr/>
        </p:nvSpPr>
        <p:spPr>
          <a:xfrm>
            <a:off x="8194150" y="64362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Single_compartment_neuron_passive</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4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4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a:t>
            </a:r>
            <a:r>
              <a:rPr lang="en-US" sz="3200"/>
              <a:t>single RC circuit, passive</a:t>
            </a:r>
            <a:endParaRPr sz="3200"/>
          </a:p>
          <a:p>
            <a:pPr indent="0" lvl="0" marL="0" rtl="0" algn="l">
              <a:spcBef>
                <a:spcPts val="0"/>
              </a:spcBef>
              <a:spcAft>
                <a:spcPts val="0"/>
              </a:spcAft>
              <a:buClr>
                <a:srgbClr val="168DBA"/>
              </a:buClr>
              <a:buSzPts val="3200"/>
              <a:buFont typeface="Century Gothic"/>
              <a:buNone/>
            </a:pPr>
            <a:r>
              <a:rPr lang="en-US" sz="3200"/>
              <a:t>			running the first simulation</a:t>
            </a:r>
            <a:endParaRPr sz="3200"/>
          </a:p>
        </p:txBody>
      </p:sp>
      <p:pic>
        <p:nvPicPr>
          <p:cNvPr id="256" name="Google Shape;256;p29"/>
          <p:cNvPicPr preferRelativeResize="0"/>
          <p:nvPr/>
        </p:nvPicPr>
        <p:blipFill rotWithShape="1">
          <a:blip r:embed="rId3">
            <a:alphaModFix/>
          </a:blip>
          <a:srcRect b="0" l="0" r="0" t="0"/>
          <a:stretch/>
        </p:blipFill>
        <p:spPr>
          <a:xfrm>
            <a:off x="195603" y="2728202"/>
            <a:ext cx="2954694" cy="2895600"/>
          </a:xfrm>
          <a:prstGeom prst="rect">
            <a:avLst/>
          </a:prstGeom>
          <a:noFill/>
          <a:ln>
            <a:noFill/>
          </a:ln>
        </p:spPr>
      </p:pic>
      <p:grpSp>
        <p:nvGrpSpPr>
          <p:cNvPr id="257" name="Google Shape;257;p29"/>
          <p:cNvGrpSpPr/>
          <p:nvPr/>
        </p:nvGrpSpPr>
        <p:grpSpPr>
          <a:xfrm>
            <a:off x="869953" y="1234848"/>
            <a:ext cx="2277165" cy="1322932"/>
            <a:chOff x="2029229" y="1157378"/>
            <a:chExt cx="2277165" cy="1322932"/>
          </a:xfrm>
        </p:grpSpPr>
        <p:pic>
          <p:nvPicPr>
            <p:cNvPr id="258" name="Google Shape;258;p29"/>
            <p:cNvPicPr preferRelativeResize="0"/>
            <p:nvPr/>
          </p:nvPicPr>
          <p:blipFill rotWithShape="1">
            <a:blip r:embed="rId4">
              <a:alphaModFix/>
            </a:blip>
            <a:srcRect b="0" l="0" r="0" t="0"/>
            <a:stretch/>
          </p:blipFill>
          <p:spPr>
            <a:xfrm rot="-1326714">
              <a:off x="2761936" y="1441542"/>
              <a:ext cx="1556630" cy="239480"/>
            </a:xfrm>
            <a:prstGeom prst="rect">
              <a:avLst/>
            </a:prstGeom>
            <a:noFill/>
            <a:ln>
              <a:noFill/>
            </a:ln>
          </p:spPr>
        </p:pic>
        <p:grpSp>
          <p:nvGrpSpPr>
            <p:cNvPr id="259" name="Google Shape;259;p29"/>
            <p:cNvGrpSpPr/>
            <p:nvPr/>
          </p:nvGrpSpPr>
          <p:grpSpPr>
            <a:xfrm>
              <a:off x="2029229" y="1362710"/>
              <a:ext cx="1117600" cy="1117600"/>
              <a:chOff x="2029229" y="1362710"/>
              <a:chExt cx="1117600" cy="1117600"/>
            </a:xfrm>
          </p:grpSpPr>
          <p:sp>
            <p:nvSpPr>
              <p:cNvPr id="260" name="Google Shape;260;p29"/>
              <p:cNvSpPr/>
              <p:nvPr/>
            </p:nvSpPr>
            <p:spPr>
              <a:xfrm>
                <a:off x="2029229" y="1362710"/>
                <a:ext cx="1117600" cy="11176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1" name="Google Shape;261;p29"/>
              <p:cNvSpPr/>
              <p:nvPr/>
            </p:nvSpPr>
            <p:spPr>
              <a:xfrm>
                <a:off x="2588029" y="154062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2" name="Google Shape;262;p29"/>
              <p:cNvSpPr/>
              <p:nvPr/>
            </p:nvSpPr>
            <p:spPr>
              <a:xfrm>
                <a:off x="2367274" y="156128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3" name="Google Shape;263;p29"/>
              <p:cNvSpPr/>
              <p:nvPr/>
            </p:nvSpPr>
            <p:spPr>
              <a:xfrm>
                <a:off x="2811895" y="167276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4" name="Google Shape;264;p29"/>
              <p:cNvSpPr/>
              <p:nvPr/>
            </p:nvSpPr>
            <p:spPr>
              <a:xfrm>
                <a:off x="2717103" y="186919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5" name="Google Shape;265;p29"/>
              <p:cNvSpPr/>
              <p:nvPr/>
            </p:nvSpPr>
            <p:spPr>
              <a:xfrm>
                <a:off x="2305396" y="2252748"/>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6" name="Google Shape;266;p29"/>
              <p:cNvSpPr/>
              <p:nvPr/>
            </p:nvSpPr>
            <p:spPr>
              <a:xfrm>
                <a:off x="2716989" y="2145019"/>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7" name="Google Shape;267;p29"/>
              <p:cNvSpPr/>
              <p:nvPr/>
            </p:nvSpPr>
            <p:spPr>
              <a:xfrm>
                <a:off x="2415295" y="1774816"/>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8" name="Google Shape;268;p29"/>
              <p:cNvSpPr/>
              <p:nvPr/>
            </p:nvSpPr>
            <p:spPr>
              <a:xfrm>
                <a:off x="2161309" y="170272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69" name="Google Shape;269;p29"/>
              <p:cNvSpPr/>
              <p:nvPr/>
            </p:nvSpPr>
            <p:spPr>
              <a:xfrm>
                <a:off x="2161309" y="202830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0" name="Google Shape;270;p29"/>
              <p:cNvSpPr/>
              <p:nvPr/>
            </p:nvSpPr>
            <p:spPr>
              <a:xfrm>
                <a:off x="2642177" y="2385752"/>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71" name="Google Shape;271;p29"/>
              <p:cNvSpPr/>
              <p:nvPr/>
            </p:nvSpPr>
            <p:spPr>
              <a:xfrm>
                <a:off x="2953790" y="205324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272" name="Google Shape;272;p29"/>
            <p:cNvPicPr preferRelativeResize="0"/>
            <p:nvPr/>
          </p:nvPicPr>
          <p:blipFill rotWithShape="1">
            <a:blip r:embed="rId4">
              <a:alphaModFix/>
            </a:blip>
            <a:srcRect b="0" l="13304" r="0" t="0"/>
            <a:stretch/>
          </p:blipFill>
          <p:spPr>
            <a:xfrm rot="-1326714">
              <a:off x="2961409" y="1402566"/>
              <a:ext cx="1349540" cy="239480"/>
            </a:xfrm>
            <a:prstGeom prst="rect">
              <a:avLst/>
            </a:prstGeom>
            <a:noFill/>
            <a:ln>
              <a:noFill/>
            </a:ln>
          </p:spPr>
        </p:pic>
      </p:grpSp>
      <p:sp>
        <p:nvSpPr>
          <p:cNvPr id="273" name="Google Shape;273;p29"/>
          <p:cNvSpPr/>
          <p:nvPr/>
        </p:nvSpPr>
        <p:spPr>
          <a:xfrm>
            <a:off x="4554586" y="1146913"/>
            <a:ext cx="7360500" cy="2862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record voltage of some and injected current</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and the time</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soma_v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soma_v</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record(soma(</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_ref_v)</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_ref_i)</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_ref_t)</a:t>
            </a:r>
            <a:endParaRPr sz="1800">
              <a:solidFill>
                <a:schemeClr val="dk1"/>
              </a:solidFill>
              <a:latin typeface="Courier"/>
              <a:ea typeface="Courier"/>
              <a:cs typeface="Courier"/>
              <a:sym typeface="Courier"/>
            </a:endParaRPr>
          </a:p>
        </p:txBody>
      </p:sp>
      <p:sp>
        <p:nvSpPr>
          <p:cNvPr id="274" name="Google Shape;274;p29"/>
          <p:cNvSpPr/>
          <p:nvPr/>
        </p:nvSpPr>
        <p:spPr>
          <a:xfrm>
            <a:off x="4554587" y="4635865"/>
            <a:ext cx="609600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run simulation</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tstop </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 </a:t>
            </a:r>
            <a:r>
              <a:rPr lang="en-US" sz="1800">
                <a:solidFill>
                  <a:srgbClr val="797979"/>
                </a:solidFill>
                <a:latin typeface="Courier"/>
                <a:ea typeface="Courier"/>
                <a:cs typeface="Courier"/>
                <a:sym typeface="Courier"/>
              </a:rPr>
              <a:t>220</a:t>
            </a:r>
            <a:r>
              <a:rPr lang="en-US" sz="1800">
                <a:solidFill>
                  <a:srgbClr val="000000"/>
                </a:solidFill>
                <a:latin typeface="Courier"/>
                <a:ea typeface="Courier"/>
                <a:cs typeface="Courier"/>
                <a:sym typeface="Courier"/>
              </a:rPr>
              <a:t> </a:t>
            </a:r>
            <a:r>
              <a:rPr i="1" lang="en-US" sz="1800">
                <a:solidFill>
                  <a:srgbClr val="4F9192"/>
                </a:solidFill>
                <a:latin typeface="Courier"/>
                <a:ea typeface="Courier"/>
                <a:cs typeface="Courier"/>
                <a:sym typeface="Courier"/>
              </a:rPr>
              <a:t># set the simulation time</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h.dt = </a:t>
            </a:r>
            <a:r>
              <a:rPr lang="en-US" sz="1800">
                <a:solidFill>
                  <a:srgbClr val="797979"/>
                </a:solidFill>
                <a:latin typeface="Courier"/>
                <a:ea typeface="Courier"/>
                <a:cs typeface="Courier"/>
                <a:sym typeface="Courier"/>
              </a:rPr>
              <a:t>0.025</a:t>
            </a:r>
            <a:endParaRPr sz="1800">
              <a:solidFill>
                <a:srgbClr val="797979"/>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v_init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-70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run()</a:t>
            </a:r>
            <a:endParaRPr sz="1800">
              <a:solidFill>
                <a:schemeClr val="dk1"/>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7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30"/>
          <p:cNvPicPr preferRelativeResize="0"/>
          <p:nvPr/>
        </p:nvPicPr>
        <p:blipFill rotWithShape="1">
          <a:blip r:embed="rId3">
            <a:alphaModFix/>
          </a:blip>
          <a:srcRect b="0" l="0" r="0" t="0"/>
          <a:stretch/>
        </p:blipFill>
        <p:spPr>
          <a:xfrm>
            <a:off x="195603" y="2728202"/>
            <a:ext cx="2954694" cy="2895600"/>
          </a:xfrm>
          <a:prstGeom prst="rect">
            <a:avLst/>
          </a:prstGeom>
          <a:noFill/>
          <a:ln>
            <a:noFill/>
          </a:ln>
        </p:spPr>
      </p:pic>
      <p:grpSp>
        <p:nvGrpSpPr>
          <p:cNvPr id="281" name="Google Shape;281;p30"/>
          <p:cNvGrpSpPr/>
          <p:nvPr/>
        </p:nvGrpSpPr>
        <p:grpSpPr>
          <a:xfrm>
            <a:off x="869953" y="1234848"/>
            <a:ext cx="2277165" cy="1322932"/>
            <a:chOff x="2029229" y="1157378"/>
            <a:chExt cx="2277165" cy="1322932"/>
          </a:xfrm>
        </p:grpSpPr>
        <p:pic>
          <p:nvPicPr>
            <p:cNvPr id="282" name="Google Shape;282;p30"/>
            <p:cNvPicPr preferRelativeResize="0"/>
            <p:nvPr/>
          </p:nvPicPr>
          <p:blipFill rotWithShape="1">
            <a:blip r:embed="rId4">
              <a:alphaModFix/>
            </a:blip>
            <a:srcRect b="0" l="0" r="0" t="0"/>
            <a:stretch/>
          </p:blipFill>
          <p:spPr>
            <a:xfrm rot="-1326714">
              <a:off x="2761936" y="1441542"/>
              <a:ext cx="1556630" cy="239480"/>
            </a:xfrm>
            <a:prstGeom prst="rect">
              <a:avLst/>
            </a:prstGeom>
            <a:noFill/>
            <a:ln>
              <a:noFill/>
            </a:ln>
          </p:spPr>
        </p:pic>
        <p:grpSp>
          <p:nvGrpSpPr>
            <p:cNvPr id="283" name="Google Shape;283;p30"/>
            <p:cNvGrpSpPr/>
            <p:nvPr/>
          </p:nvGrpSpPr>
          <p:grpSpPr>
            <a:xfrm>
              <a:off x="2029229" y="1362710"/>
              <a:ext cx="1117600" cy="1117600"/>
              <a:chOff x="2029229" y="1362710"/>
              <a:chExt cx="1117600" cy="1117600"/>
            </a:xfrm>
          </p:grpSpPr>
          <p:sp>
            <p:nvSpPr>
              <p:cNvPr id="284" name="Google Shape;284;p30"/>
              <p:cNvSpPr/>
              <p:nvPr/>
            </p:nvSpPr>
            <p:spPr>
              <a:xfrm>
                <a:off x="2029229" y="1362710"/>
                <a:ext cx="1117600" cy="11176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5" name="Google Shape;285;p30"/>
              <p:cNvSpPr/>
              <p:nvPr/>
            </p:nvSpPr>
            <p:spPr>
              <a:xfrm>
                <a:off x="2588029" y="154062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6" name="Google Shape;286;p30"/>
              <p:cNvSpPr/>
              <p:nvPr/>
            </p:nvSpPr>
            <p:spPr>
              <a:xfrm>
                <a:off x="2367274" y="156128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7" name="Google Shape;287;p30"/>
              <p:cNvSpPr/>
              <p:nvPr/>
            </p:nvSpPr>
            <p:spPr>
              <a:xfrm>
                <a:off x="2811895" y="167276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8" name="Google Shape;288;p30"/>
              <p:cNvSpPr/>
              <p:nvPr/>
            </p:nvSpPr>
            <p:spPr>
              <a:xfrm>
                <a:off x="2717103" y="186919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89" name="Google Shape;289;p30"/>
              <p:cNvSpPr/>
              <p:nvPr/>
            </p:nvSpPr>
            <p:spPr>
              <a:xfrm>
                <a:off x="2305396" y="2252748"/>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0" name="Google Shape;290;p30"/>
              <p:cNvSpPr/>
              <p:nvPr/>
            </p:nvSpPr>
            <p:spPr>
              <a:xfrm>
                <a:off x="2716989" y="2145019"/>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1" name="Google Shape;291;p30"/>
              <p:cNvSpPr/>
              <p:nvPr/>
            </p:nvSpPr>
            <p:spPr>
              <a:xfrm>
                <a:off x="2415295" y="1774816"/>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2" name="Google Shape;292;p30"/>
              <p:cNvSpPr/>
              <p:nvPr/>
            </p:nvSpPr>
            <p:spPr>
              <a:xfrm>
                <a:off x="2161309" y="170272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3" name="Google Shape;293;p30"/>
              <p:cNvSpPr/>
              <p:nvPr/>
            </p:nvSpPr>
            <p:spPr>
              <a:xfrm>
                <a:off x="2161309" y="202830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4" name="Google Shape;294;p30"/>
              <p:cNvSpPr/>
              <p:nvPr/>
            </p:nvSpPr>
            <p:spPr>
              <a:xfrm>
                <a:off x="2642177" y="2385752"/>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295" name="Google Shape;295;p30"/>
              <p:cNvSpPr/>
              <p:nvPr/>
            </p:nvSpPr>
            <p:spPr>
              <a:xfrm>
                <a:off x="2953790" y="205324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296" name="Google Shape;296;p30"/>
            <p:cNvPicPr preferRelativeResize="0"/>
            <p:nvPr/>
          </p:nvPicPr>
          <p:blipFill rotWithShape="1">
            <a:blip r:embed="rId4">
              <a:alphaModFix/>
            </a:blip>
            <a:srcRect b="0" l="13304" r="0" t="0"/>
            <a:stretch/>
          </p:blipFill>
          <p:spPr>
            <a:xfrm rot="-1326714">
              <a:off x="2961409" y="1402566"/>
              <a:ext cx="1349540" cy="239480"/>
            </a:xfrm>
            <a:prstGeom prst="rect">
              <a:avLst/>
            </a:prstGeom>
            <a:noFill/>
            <a:ln>
              <a:noFill/>
            </a:ln>
          </p:spPr>
        </p:pic>
      </p:grpSp>
      <p:sp>
        <p:nvSpPr>
          <p:cNvPr id="297" name="Google Shape;297;p30"/>
          <p:cNvSpPr/>
          <p:nvPr/>
        </p:nvSpPr>
        <p:spPr>
          <a:xfrm>
            <a:off x="3621391" y="997505"/>
            <a:ext cx="9320942" cy="116955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 plotting</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f, (ax0, ax1)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subplots(</a:t>
            </a:r>
            <a:r>
              <a:rPr lang="en-US" sz="1400">
                <a:solidFill>
                  <a:srgbClr val="797979"/>
                </a:solidFill>
                <a:latin typeface="Courier"/>
                <a:ea typeface="Courier"/>
                <a:cs typeface="Courier"/>
                <a:sym typeface="Courier"/>
              </a:rPr>
              <a:t>2</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 gridspec_kw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C8352B"/>
                </a:solidFill>
                <a:latin typeface="Courier"/>
                <a:ea typeface="Courier"/>
                <a:cs typeface="Courier"/>
                <a:sym typeface="Courier"/>
              </a:rPr>
              <a:t>'height_ratios'</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3</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ax0</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plot(t,soma_v, </a:t>
            </a:r>
            <a:r>
              <a:rPr lang="en-US" sz="1400">
                <a:solidFill>
                  <a:srgbClr val="C8352B"/>
                </a:solidFill>
                <a:latin typeface="Courier"/>
                <a:ea typeface="Courier"/>
                <a:cs typeface="Courier"/>
                <a:sym typeface="Courier"/>
              </a:rPr>
              <a:t>'k'</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ax1</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plot(t,stim_current, </a:t>
            </a:r>
            <a:r>
              <a:rPr lang="en-US" sz="1400">
                <a:solidFill>
                  <a:srgbClr val="C8352B"/>
                </a:solidFill>
                <a:latin typeface="Courier"/>
                <a:ea typeface="Courier"/>
                <a:cs typeface="Courier"/>
                <a:sym typeface="Courier"/>
              </a:rPr>
              <a:t>'gray'</a:t>
            </a:r>
            <a:r>
              <a:rPr lang="en-US" sz="1400">
                <a:solidFill>
                  <a:schemeClr val="dk1"/>
                </a:solidFill>
                <a:latin typeface="Courier"/>
                <a:ea typeface="Courier"/>
                <a:cs typeface="Courier"/>
                <a:sym typeface="Courier"/>
              </a:rPr>
              <a:t>, label</a:t>
            </a:r>
            <a:r>
              <a:rPr lang="en-US" sz="1400">
                <a:solidFill>
                  <a:srgbClr val="797979"/>
                </a:solidFill>
                <a:latin typeface="Courier"/>
                <a:ea typeface="Courier"/>
                <a:cs typeface="Courier"/>
                <a:sym typeface="Courier"/>
              </a:rPr>
              <a:t>=</a:t>
            </a:r>
            <a:r>
              <a:rPr lang="en-US" sz="1400">
                <a:solidFill>
                  <a:srgbClr val="C8352B"/>
                </a:solidFill>
                <a:latin typeface="Courier"/>
                <a:ea typeface="Courier"/>
                <a:cs typeface="Courier"/>
                <a:sym typeface="Courier"/>
              </a:rPr>
              <a:t>'I (nA)'</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t/>
            </a:r>
            <a:endParaRPr sz="1400">
              <a:solidFill>
                <a:schemeClr val="dk1"/>
              </a:solidFill>
              <a:latin typeface="Courier"/>
              <a:ea typeface="Courier"/>
              <a:cs typeface="Courier"/>
              <a:sym typeface="Courier"/>
            </a:endParaRPr>
          </a:p>
        </p:txBody>
      </p:sp>
      <p:pic>
        <p:nvPicPr>
          <p:cNvPr id="298" name="Google Shape;298;p30"/>
          <p:cNvPicPr preferRelativeResize="0"/>
          <p:nvPr/>
        </p:nvPicPr>
        <p:blipFill rotWithShape="1">
          <a:blip r:embed="rId5">
            <a:alphaModFix/>
          </a:blip>
          <a:srcRect b="0" l="0" r="0" t="0"/>
          <a:stretch/>
        </p:blipFill>
        <p:spPr>
          <a:xfrm>
            <a:off x="3460212" y="1996537"/>
            <a:ext cx="6379029" cy="4784272"/>
          </a:xfrm>
          <a:prstGeom prst="rect">
            <a:avLst/>
          </a:prstGeom>
          <a:noFill/>
          <a:ln>
            <a:noFill/>
          </a:ln>
        </p:spPr>
      </p:pic>
      <p:sp>
        <p:nvSpPr>
          <p:cNvPr id="299" name="Google Shape;299;p30"/>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running the first simulation - </a:t>
            </a:r>
            <a:r>
              <a:rPr lang="en-US" sz="3200"/>
              <a:t>plotting</a:t>
            </a:r>
            <a:r>
              <a:rPr lang="en-US" sz="3200"/>
              <a:t> the results</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31"/>
          <p:cNvSpPr/>
          <p:nvPr/>
        </p:nvSpPr>
        <p:spPr>
          <a:xfrm>
            <a:off x="887175" y="1300079"/>
            <a:ext cx="9321000" cy="510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b="1" i="1" lang="en-US" sz="2000">
                <a:latin typeface="Courier"/>
                <a:ea typeface="Courier"/>
                <a:cs typeface="Courier"/>
                <a:sym typeface="Courier"/>
              </a:rPr>
              <a:t>from neuron import h, gui</a:t>
            </a:r>
            <a:endParaRPr b="1"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b="1" i="1" lang="en-US" sz="2000">
                <a:latin typeface="Courier"/>
                <a:ea typeface="Courier"/>
                <a:cs typeface="Courier"/>
                <a:sym typeface="Courier"/>
              </a:rPr>
              <a:t>import numpy as np</a:t>
            </a:r>
            <a:endParaRPr b="1"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b="1" i="1" lang="en-US" sz="2000">
                <a:latin typeface="Courier"/>
                <a:ea typeface="Courier"/>
                <a:cs typeface="Courier"/>
                <a:sym typeface="Courier"/>
              </a:rPr>
              <a:t>import matplotlib.pyplot as plt</a:t>
            </a:r>
            <a:endParaRPr b="1"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solidFill>
                  <a:srgbClr val="4F9192"/>
                </a:solidFill>
                <a:latin typeface="Courier"/>
                <a:ea typeface="Courier"/>
                <a:cs typeface="Courier"/>
                <a:sym typeface="Courier"/>
              </a:rPr>
              <a:t># create model</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  = h.Section(name="</a:t>
            </a:r>
            <a:r>
              <a:rPr i="1" lang="en-US" sz="2000">
                <a:solidFill>
                  <a:srgbClr val="BA2121"/>
                </a:solidFill>
                <a:latin typeface="Courier"/>
                <a:ea typeface="Courier"/>
                <a:cs typeface="Courier"/>
                <a:sym typeface="Courier"/>
              </a:rPr>
              <a:t>soma</a:t>
            </a:r>
            <a:r>
              <a:rPr i="1" lang="en-US" sz="2000">
                <a:latin typeface="Courier"/>
                <a:ea typeface="Courier"/>
                <a:cs typeface="Courier"/>
                <a:sym typeface="Courier"/>
              </a:rPr>
              <a:t>")</a:t>
            </a:r>
            <a:endParaRPr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soma.L    = 10 </a:t>
            </a:r>
            <a:r>
              <a:rPr i="1" lang="en-US" sz="2000">
                <a:solidFill>
                  <a:srgbClr val="4F9192"/>
                </a:solidFill>
                <a:latin typeface="Courier"/>
                <a:ea typeface="Courier"/>
                <a:cs typeface="Courier"/>
                <a:sym typeface="Courier"/>
              </a:rPr>
              <a:t># length ?m</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soma.diam = 10 </a:t>
            </a:r>
            <a:r>
              <a:rPr i="1" lang="en-US" sz="2000">
                <a:solidFill>
                  <a:srgbClr val="4F9192"/>
                </a:solidFill>
                <a:latin typeface="Courier"/>
                <a:ea typeface="Courier"/>
                <a:cs typeface="Courier"/>
                <a:sym typeface="Courier"/>
              </a:rPr>
              <a:t># diameter ?m</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soma.insert('</a:t>
            </a:r>
            <a:r>
              <a:rPr i="1" lang="en-US" sz="2000">
                <a:solidFill>
                  <a:srgbClr val="BA2121"/>
                </a:solidFill>
                <a:latin typeface="Courier"/>
                <a:ea typeface="Courier"/>
                <a:cs typeface="Courier"/>
                <a:sym typeface="Courier"/>
              </a:rPr>
              <a:t>pas</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 add passive properties  </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soma.g_pas = </a:t>
            </a:r>
            <a:r>
              <a:rPr i="1" lang="en-US" sz="2000">
                <a:solidFill>
                  <a:srgbClr val="797979"/>
                </a:solidFill>
                <a:latin typeface="Courier"/>
                <a:ea typeface="Courier"/>
                <a:cs typeface="Courier"/>
                <a:sym typeface="Courier"/>
              </a:rPr>
              <a:t>1/10000.0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set the specific membrane</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solidFill>
                  <a:srgbClr val="4F9192"/>
                </a:solidFill>
                <a:latin typeface="Courier"/>
                <a:ea typeface="Courier"/>
                <a:cs typeface="Courier"/>
                <a:sym typeface="Courier"/>
              </a:rPr>
              <a:t># current clamp</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stim = h.IClamp(soma(0.5))</a:t>
            </a:r>
            <a:endParaRPr i="1" sz="2000">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stim.delay = </a:t>
            </a:r>
            <a:r>
              <a:rPr i="1" lang="en-US" sz="2000">
                <a:solidFill>
                  <a:srgbClr val="797979"/>
                </a:solidFill>
                <a:latin typeface="Courier"/>
                <a:ea typeface="Courier"/>
                <a:cs typeface="Courier"/>
                <a:sym typeface="Courier"/>
              </a:rPr>
              <a:t>20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start of the current injection (ms)</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stim.dur   = </a:t>
            </a:r>
            <a:r>
              <a:rPr i="1" lang="en-US" sz="2000">
                <a:solidFill>
                  <a:srgbClr val="797979"/>
                </a:solidFill>
                <a:latin typeface="Courier"/>
                <a:ea typeface="Courier"/>
                <a:cs typeface="Courier"/>
                <a:sym typeface="Courier"/>
              </a:rPr>
              <a:t>100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duration (ms)</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h.tstop = </a:t>
            </a:r>
            <a:r>
              <a:rPr i="1" lang="en-US" sz="2000">
                <a:solidFill>
                  <a:srgbClr val="797979"/>
                </a:solidFill>
                <a:latin typeface="Courier"/>
                <a:ea typeface="Courier"/>
                <a:cs typeface="Courier"/>
                <a:sym typeface="Courier"/>
              </a:rPr>
              <a:t>220</a:t>
            </a:r>
            <a:r>
              <a:rPr i="1" lang="en-US" sz="2000">
                <a:latin typeface="Courier"/>
                <a:ea typeface="Courier"/>
                <a:cs typeface="Courier"/>
                <a:sym typeface="Courier"/>
              </a:rPr>
              <a:t> </a:t>
            </a:r>
            <a:r>
              <a:rPr i="1" lang="en-US" sz="2000">
                <a:solidFill>
                  <a:srgbClr val="4F9192"/>
                </a:solidFill>
                <a:latin typeface="Courier"/>
                <a:ea typeface="Courier"/>
                <a:cs typeface="Courier"/>
                <a:sym typeface="Courier"/>
              </a:rPr>
              <a:t># set the simulation time</a:t>
            </a:r>
            <a:endParaRPr i="1" sz="2000">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h.dt = </a:t>
            </a:r>
            <a:r>
              <a:rPr i="1" lang="en-US" sz="2000">
                <a:solidFill>
                  <a:srgbClr val="797979"/>
                </a:solidFill>
                <a:latin typeface="Courier"/>
                <a:ea typeface="Courier"/>
                <a:cs typeface="Courier"/>
                <a:sym typeface="Courier"/>
              </a:rPr>
              <a:t>0.025</a:t>
            </a:r>
            <a:endParaRPr i="1" sz="2000">
              <a:solidFill>
                <a:srgbClr val="797979"/>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sz="2000">
                <a:latin typeface="Courier"/>
                <a:ea typeface="Courier"/>
                <a:cs typeface="Courier"/>
                <a:sym typeface="Courier"/>
              </a:rPr>
              <a:t>h.v_init = </a:t>
            </a:r>
            <a:r>
              <a:rPr i="1" lang="en-US" sz="2000">
                <a:solidFill>
                  <a:srgbClr val="797979"/>
                </a:solidFill>
                <a:latin typeface="Courier"/>
                <a:ea typeface="Courier"/>
                <a:cs typeface="Courier"/>
                <a:sym typeface="Courier"/>
              </a:rPr>
              <a:t>-70</a:t>
            </a:r>
            <a:endParaRPr i="1" sz="2000">
              <a:solidFill>
                <a:srgbClr val="797979"/>
              </a:solidFill>
              <a:latin typeface="Courier"/>
              <a:ea typeface="Courier"/>
              <a:cs typeface="Courier"/>
              <a:sym typeface="Courier"/>
            </a:endParaRPr>
          </a:p>
          <a:p>
            <a:pPr indent="0" lvl="0" marL="0" marR="0" rtl="0" algn="l">
              <a:spcBef>
                <a:spcPts val="0"/>
              </a:spcBef>
              <a:spcAft>
                <a:spcPts val="0"/>
              </a:spcAft>
              <a:buSzPts val="1100"/>
              <a:buNone/>
            </a:pPr>
            <a:r>
              <a:t/>
            </a:r>
            <a:endParaRPr i="1" sz="2000">
              <a:solidFill>
                <a:srgbClr val="4F9192"/>
              </a:solidFill>
              <a:latin typeface="Courier"/>
              <a:ea typeface="Courier"/>
              <a:cs typeface="Courier"/>
              <a:sym typeface="Courier"/>
            </a:endParaRPr>
          </a:p>
        </p:txBody>
      </p:sp>
      <p:sp>
        <p:nvSpPr>
          <p:cNvPr id="306" name="Google Shape;306;p31"/>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creating an I-V curve</a:t>
            </a:r>
            <a:endParaRPr sz="3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2"/>
          <p:cNvSpPr/>
          <p:nvPr/>
        </p:nvSpPr>
        <p:spPr>
          <a:xfrm>
            <a:off x="347375" y="1268651"/>
            <a:ext cx="12438000" cy="425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i="1" lang="en-US">
                <a:latin typeface="Courier"/>
                <a:ea typeface="Courier"/>
                <a:cs typeface="Courier"/>
                <a:sym typeface="Courier"/>
              </a:rPr>
              <a:t>f, (ax0, ax1) = plt.subplots(2,1, gridspec_kw = {'height_ratios':[3, 1]})</a:t>
            </a:r>
            <a:endParaRPr i="1">
              <a:latin typeface="Courier"/>
              <a:ea typeface="Courier"/>
              <a:cs typeface="Courier"/>
              <a:sym typeface="Courier"/>
            </a:endParaRPr>
          </a:p>
          <a:p>
            <a:pPr indent="0" lvl="0" marL="0" marR="0" rtl="0" algn="l">
              <a:spcBef>
                <a:spcPts val="0"/>
              </a:spcBef>
              <a:spcAft>
                <a:spcPts val="0"/>
              </a:spcAft>
              <a:buSzPts val="1100"/>
              <a:buNone/>
            </a:pPr>
            <a:r>
              <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inj_currents = []</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stady_state_voltage = []</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for amp in np.arange(</a:t>
            </a:r>
            <a:r>
              <a:rPr i="1" lang="en-US">
                <a:solidFill>
                  <a:srgbClr val="797979"/>
                </a:solidFill>
                <a:latin typeface="Courier"/>
                <a:ea typeface="Courier"/>
                <a:cs typeface="Courier"/>
                <a:sym typeface="Courier"/>
              </a:rPr>
              <a:t>0.001, 0.01, 0.001</a:t>
            </a:r>
            <a:r>
              <a:rPr i="1" lang="en-US">
                <a:latin typeface="Courier"/>
                <a:ea typeface="Courier"/>
                <a:cs typeface="Courier"/>
                <a:sym typeface="Courier"/>
              </a:rPr>
              <a: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soma_v = h.Vector()</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soma_v.record(soma(</a:t>
            </a:r>
            <a:r>
              <a:rPr i="1" lang="en-US">
                <a:solidFill>
                  <a:srgbClr val="797979"/>
                </a:solidFill>
                <a:latin typeface="Courier"/>
                <a:ea typeface="Courier"/>
                <a:cs typeface="Courier"/>
                <a:sym typeface="Courier"/>
              </a:rPr>
              <a:t>0.5</a:t>
            </a:r>
            <a:r>
              <a:rPr i="1" lang="en-US">
                <a:latin typeface="Courier"/>
                <a:ea typeface="Courier"/>
                <a:cs typeface="Courier"/>
                <a:sym typeface="Courier"/>
              </a:rPr>
              <a:t>)._ref_v)</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stim_current = h.Vector()</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stim_current.record(stim._ref_i)</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stim.amp = amp</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h.run()</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t = np.arange(0, len(stim_current) * h.dt, h.dt)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ax0.plot(t, soma_v, '</a:t>
            </a:r>
            <a:r>
              <a:rPr i="1" lang="en-US">
                <a:solidFill>
                  <a:srgbClr val="BA2121"/>
                </a:solidFill>
                <a:latin typeface="Courier"/>
                <a:ea typeface="Courier"/>
                <a:cs typeface="Courier"/>
                <a:sym typeface="Courier"/>
              </a:rPr>
              <a:t>k</a:t>
            </a:r>
            <a:r>
              <a:rPr i="1" lang="en-US">
                <a:latin typeface="Courier"/>
                <a:ea typeface="Courier"/>
                <a:cs typeface="Courier"/>
                <a:sym typeface="Courier"/>
              </a:rPr>
              <a: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ax1.plot(t, stim_current, '</a:t>
            </a:r>
            <a:r>
              <a:rPr i="1" lang="en-US">
                <a:solidFill>
                  <a:srgbClr val="BA2121"/>
                </a:solidFill>
                <a:latin typeface="Courier"/>
                <a:ea typeface="Courier"/>
                <a:cs typeface="Courier"/>
                <a:sym typeface="Courier"/>
              </a:rPr>
              <a:t>gray</a:t>
            </a:r>
            <a:r>
              <a:rPr i="1" lang="en-US">
                <a:latin typeface="Courier"/>
                <a:ea typeface="Courier"/>
                <a:cs typeface="Courier"/>
                <a:sym typeface="Courier"/>
              </a:rPr>
              <a:t>', label='</a:t>
            </a:r>
            <a:r>
              <a:rPr i="1" lang="en-US">
                <a:solidFill>
                  <a:srgbClr val="BA2121"/>
                </a:solidFill>
                <a:latin typeface="Courier"/>
                <a:ea typeface="Courier"/>
                <a:cs typeface="Courier"/>
                <a:sym typeface="Courier"/>
              </a:rPr>
              <a:t>I (nA)</a:t>
            </a:r>
            <a:r>
              <a:rPr i="1" lang="en-US">
                <a:latin typeface="Courier"/>
                <a:ea typeface="Courier"/>
                <a:cs typeface="Courier"/>
                <a:sym typeface="Courier"/>
              </a:rPr>
              <a: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a:t>
            </a:r>
            <a:endParaRPr i="1">
              <a:latin typeface="Courier"/>
              <a:ea typeface="Courier"/>
              <a:cs typeface="Courier"/>
              <a:sym typeface="Courier"/>
            </a:endParaRPr>
          </a:p>
          <a:p>
            <a:pPr indent="0" lvl="0" marL="0" marR="0" rtl="0" algn="l">
              <a:spcBef>
                <a:spcPts val="0"/>
              </a:spcBef>
              <a:spcAft>
                <a:spcPts val="0"/>
              </a:spcAft>
              <a:buSzPts val="1100"/>
              <a:buNone/>
            </a:pPr>
            <a:r>
              <a:rPr i="1" lang="en-US">
                <a:solidFill>
                  <a:srgbClr val="4F9192"/>
                </a:solidFill>
                <a:latin typeface="Courier"/>
                <a:ea typeface="Courier"/>
                <a:cs typeface="Courier"/>
                <a:sym typeface="Courier"/>
              </a:rPr>
              <a:t>    # data for I-V curve</a:t>
            </a:r>
            <a:endParaRPr i="1">
              <a:solidFill>
                <a:srgbClr val="4F9192"/>
              </a:solidFill>
              <a:latin typeface="Courier"/>
              <a:ea typeface="Courier"/>
              <a:cs typeface="Courier"/>
              <a:sym typeface="Courier"/>
            </a:endParaRPr>
          </a:p>
          <a:p>
            <a:pPr indent="0" lvl="0" marL="0" marR="0" rtl="0" algn="l">
              <a:spcBef>
                <a:spcPts val="0"/>
              </a:spcBef>
              <a:spcAft>
                <a:spcPts val="0"/>
              </a:spcAft>
              <a:buSzPts val="1100"/>
              <a:buNone/>
            </a:pPr>
            <a:r>
              <a:rPr i="1" lang="en-US">
                <a:solidFill>
                  <a:srgbClr val="4F9192"/>
                </a:solidFill>
                <a:latin typeface="Courier"/>
                <a:ea typeface="Courier"/>
                <a:cs typeface="Courier"/>
                <a:sym typeface="Courier"/>
              </a:rPr>
              <a:t>    </a:t>
            </a:r>
            <a:r>
              <a:rPr i="1" lang="en-US">
                <a:latin typeface="Courier"/>
                <a:ea typeface="Courier"/>
                <a:cs typeface="Courier"/>
                <a:sym typeface="Courier"/>
              </a:rPr>
              <a:t>inj_currents.append(amp)</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    stady_state_voltage.append(np.array(soma_v)[int(100.0/h.dt):int(120.0/h.dt)].mean() + 70)</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plt.show()</a:t>
            </a:r>
            <a:endParaRPr i="1">
              <a:solidFill>
                <a:srgbClr val="4F9192"/>
              </a:solidFill>
              <a:latin typeface="Courier"/>
              <a:ea typeface="Courier"/>
              <a:cs typeface="Courier"/>
              <a:sym typeface="Courier"/>
            </a:endParaRPr>
          </a:p>
        </p:txBody>
      </p:sp>
      <p:sp>
        <p:nvSpPr>
          <p:cNvPr id="313" name="Google Shape;313;p32"/>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creating an I-V curve</a:t>
            </a:r>
            <a:endParaRPr sz="3200"/>
          </a:p>
        </p:txBody>
      </p:sp>
      <p:pic>
        <p:nvPicPr>
          <p:cNvPr id="314" name="Google Shape;314;p32"/>
          <p:cNvPicPr preferRelativeResize="0"/>
          <p:nvPr/>
        </p:nvPicPr>
        <p:blipFill>
          <a:blip r:embed="rId3">
            <a:alphaModFix/>
          </a:blip>
          <a:stretch>
            <a:fillRect/>
          </a:stretch>
        </p:blipFill>
        <p:spPr>
          <a:xfrm>
            <a:off x="6127425" y="1748093"/>
            <a:ext cx="2747075" cy="2037226"/>
          </a:xfrm>
          <a:prstGeom prst="rect">
            <a:avLst/>
          </a:prstGeom>
          <a:noFill/>
          <a:ln>
            <a:noFill/>
          </a:ln>
        </p:spPr>
      </p:pic>
      <p:pic>
        <p:nvPicPr>
          <p:cNvPr id="315" name="Google Shape;315;p32"/>
          <p:cNvPicPr preferRelativeResize="0"/>
          <p:nvPr/>
        </p:nvPicPr>
        <p:blipFill>
          <a:blip r:embed="rId4">
            <a:alphaModFix/>
          </a:blip>
          <a:stretch>
            <a:fillRect/>
          </a:stretch>
        </p:blipFill>
        <p:spPr>
          <a:xfrm>
            <a:off x="8874500" y="1748100"/>
            <a:ext cx="2747075" cy="2058152"/>
          </a:xfrm>
          <a:prstGeom prst="rect">
            <a:avLst/>
          </a:prstGeom>
          <a:noFill/>
          <a:ln>
            <a:noFill/>
          </a:ln>
        </p:spPr>
      </p:pic>
      <p:sp>
        <p:nvSpPr>
          <p:cNvPr id="316" name="Google Shape;316;p32"/>
          <p:cNvSpPr/>
          <p:nvPr/>
        </p:nvSpPr>
        <p:spPr>
          <a:xfrm>
            <a:off x="347375" y="5389753"/>
            <a:ext cx="12438000" cy="3214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SzPts val="1100"/>
              <a:buNone/>
            </a:pPr>
            <a:r>
              <a:rPr i="1" lang="en-US">
                <a:solidFill>
                  <a:srgbClr val="4F9192"/>
                </a:solidFill>
                <a:latin typeface="Courier"/>
                <a:ea typeface="Courier"/>
                <a:cs typeface="Courier"/>
                <a:sym typeface="Courier"/>
              </a:rPr>
              <a:t># plotting the I-V curve</a:t>
            </a:r>
            <a:endParaRPr i="1">
              <a:solidFill>
                <a:srgbClr val="4F9192"/>
              </a:solidFill>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plt.figure()</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plt.scatter(inj_currents, stady_state_voltage)</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 = np.polyfit(inj_currents, stady_state_voltage, 1) </a:t>
            </a:r>
            <a:r>
              <a:rPr i="1" lang="en-US">
                <a:solidFill>
                  <a:srgbClr val="4F9192"/>
                </a:solidFill>
                <a:latin typeface="Courier"/>
                <a:ea typeface="Courier"/>
                <a:cs typeface="Courier"/>
                <a:sym typeface="Courier"/>
              </a:rPr>
              <a:t># linear fit</a:t>
            </a:r>
            <a:endParaRPr i="1">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plt.plot(inj_currents, np.array(inj_currents) * P[0])</a:t>
            </a:r>
            <a:endParaRPr i="1">
              <a:latin typeface="Courier"/>
              <a:ea typeface="Courier"/>
              <a:cs typeface="Courier"/>
              <a:sym typeface="Courier"/>
            </a:endParaRPr>
          </a:p>
          <a:p>
            <a:pPr indent="0" lvl="0" marL="0" marR="0" rtl="0" algn="l">
              <a:spcBef>
                <a:spcPts val="0"/>
              </a:spcBef>
              <a:spcAft>
                <a:spcPts val="0"/>
              </a:spcAft>
              <a:buNone/>
            </a:pPr>
            <a:r>
              <a:t/>
            </a:r>
            <a:endParaRPr i="1">
              <a:solidFill>
                <a:srgbClr val="4F9192"/>
              </a:solidFill>
              <a:latin typeface="Courier"/>
              <a:ea typeface="Courier"/>
              <a:cs typeface="Courier"/>
              <a:sym typeface="Couri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3"/>
          <p:cNvSpPr txBox="1"/>
          <p:nvPr>
            <p:ph type="title"/>
          </p:nvPr>
        </p:nvSpPr>
        <p:spPr>
          <a:xfrm>
            <a:off x="261250" y="-26125"/>
            <a:ext cx="11594700" cy="930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single RC circuit, passive</a:t>
            </a:r>
            <a:endParaRPr sz="3200"/>
          </a:p>
          <a:p>
            <a:pPr indent="0" lvl="0" marL="0" rtl="0" algn="l">
              <a:spcBef>
                <a:spcPts val="0"/>
              </a:spcBef>
              <a:spcAft>
                <a:spcPts val="0"/>
              </a:spcAft>
              <a:buClr>
                <a:srgbClr val="168DBA"/>
              </a:buClr>
              <a:buSzPts val="3200"/>
              <a:buFont typeface="Century Gothic"/>
              <a:buNone/>
            </a:pPr>
            <a:r>
              <a:rPr lang="en-US" sz="3200"/>
              <a:t>			adding synapses</a:t>
            </a:r>
            <a:endParaRPr sz="3200"/>
          </a:p>
        </p:txBody>
      </p:sp>
      <p:pic>
        <p:nvPicPr>
          <p:cNvPr id="323" name="Google Shape;323;p33"/>
          <p:cNvPicPr preferRelativeResize="0"/>
          <p:nvPr/>
        </p:nvPicPr>
        <p:blipFill>
          <a:blip r:embed="rId3">
            <a:alphaModFix/>
          </a:blip>
          <a:stretch>
            <a:fillRect/>
          </a:stretch>
        </p:blipFill>
        <p:spPr>
          <a:xfrm>
            <a:off x="7862971" y="963846"/>
            <a:ext cx="3738025" cy="2763450"/>
          </a:xfrm>
          <a:prstGeom prst="rect">
            <a:avLst/>
          </a:prstGeom>
          <a:noFill/>
          <a:ln>
            <a:noFill/>
          </a:ln>
        </p:spPr>
      </p:pic>
      <p:pic>
        <p:nvPicPr>
          <p:cNvPr id="324" name="Google Shape;324;p33"/>
          <p:cNvPicPr preferRelativeResize="0"/>
          <p:nvPr/>
        </p:nvPicPr>
        <p:blipFill>
          <a:blip r:embed="rId4">
            <a:alphaModFix/>
          </a:blip>
          <a:stretch>
            <a:fillRect/>
          </a:stretch>
        </p:blipFill>
        <p:spPr>
          <a:xfrm>
            <a:off x="8276645" y="4301875"/>
            <a:ext cx="3324350" cy="2448900"/>
          </a:xfrm>
          <a:prstGeom prst="rect">
            <a:avLst/>
          </a:prstGeom>
          <a:noFill/>
          <a:ln>
            <a:noFill/>
          </a:ln>
        </p:spPr>
      </p:pic>
      <p:sp>
        <p:nvSpPr>
          <p:cNvPr id="325" name="Google Shape;325;p33"/>
          <p:cNvSpPr/>
          <p:nvPr/>
        </p:nvSpPr>
        <p:spPr>
          <a:xfrm>
            <a:off x="347375" y="1268650"/>
            <a:ext cx="10101300" cy="2300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add a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synapse = h.Exp2Syn(soma(</a:t>
            </a:r>
            <a:r>
              <a:rPr i="1" lang="en-US">
                <a:solidFill>
                  <a:srgbClr val="797979"/>
                </a:solidFill>
                <a:latin typeface="Courier"/>
                <a:ea typeface="Courier"/>
                <a:cs typeface="Courier"/>
                <a:sym typeface="Courier"/>
              </a:rPr>
              <a:t>0.5</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synapse.tau1 = </a:t>
            </a:r>
            <a:r>
              <a:rPr i="1" lang="en-US">
                <a:solidFill>
                  <a:srgbClr val="797979"/>
                </a:solidFill>
                <a:latin typeface="Courier"/>
                <a:ea typeface="Courier"/>
                <a:cs typeface="Courier"/>
                <a:sym typeface="Courier"/>
              </a:rPr>
              <a:t>0.3</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synapse.tau2 = </a:t>
            </a:r>
            <a:r>
              <a:rPr i="1" lang="en-US">
                <a:solidFill>
                  <a:srgbClr val="797979"/>
                </a:solidFill>
                <a:latin typeface="Courier"/>
                <a:ea typeface="Courier"/>
                <a:cs typeface="Courier"/>
                <a:sym typeface="Courier"/>
              </a:rPr>
              <a:t>1.8</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stim=h.NetStim()</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stim.number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stim.noise = </a:t>
            </a:r>
            <a:r>
              <a:rPr i="1" lang="en-US">
                <a:solidFill>
                  <a:srgbClr val="797979"/>
                </a:solidFill>
                <a:latin typeface="Courier"/>
                <a:ea typeface="Courier"/>
                <a:cs typeface="Courier"/>
                <a:sym typeface="Courier"/>
              </a:rPr>
              <a:t>0</a:t>
            </a:r>
            <a:r>
              <a:rPr i="1" lang="en-US">
                <a:solidFill>
                  <a:schemeClr val="dk1"/>
                </a:solidFill>
                <a:latin typeface="Courier"/>
                <a:ea typeface="Courier"/>
                <a:cs typeface="Courier"/>
                <a:sym typeface="Courier"/>
              </a:rPr>
              <a:t> </a:t>
            </a:r>
            <a:r>
              <a:rPr i="1" lang="en-US">
                <a:solidFill>
                  <a:srgbClr val="4F9192"/>
                </a:solidFill>
                <a:latin typeface="Courier"/>
                <a:ea typeface="Courier"/>
                <a:cs typeface="Courier"/>
                <a:sym typeface="Courier"/>
              </a:rPr>
              <a:t># no noise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stim.interval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net_con = h.NetCon(stim, synapse)</a:t>
            </a:r>
            <a:endParaRPr i="1">
              <a:solidFill>
                <a:schemeClr val="dk1"/>
              </a:solidFill>
              <a:latin typeface="Courier"/>
              <a:ea typeface="Courier"/>
              <a:cs typeface="Courier"/>
              <a:sym typeface="Courier"/>
            </a:endParaRPr>
          </a:p>
          <a:p>
            <a:pPr indent="0" lvl="0" marL="0" rtl="0" algn="l">
              <a:spcBef>
                <a:spcPts val="0"/>
              </a:spcBef>
              <a:spcAft>
                <a:spcPts val="0"/>
              </a:spcAft>
              <a:buSzPts val="1100"/>
              <a:buNone/>
            </a:pPr>
            <a:r>
              <a:rPr i="1" lang="en-US">
                <a:solidFill>
                  <a:schemeClr val="dk1"/>
                </a:solidFill>
                <a:latin typeface="Courier"/>
                <a:ea typeface="Courier"/>
                <a:cs typeface="Courier"/>
                <a:sym typeface="Courier"/>
              </a:rPr>
              <a:t>net_con.weight[0]= </a:t>
            </a:r>
            <a:r>
              <a:rPr i="1" lang="en-US">
                <a:solidFill>
                  <a:srgbClr val="797979"/>
                </a:solidFill>
                <a:latin typeface="Courier"/>
                <a:ea typeface="Courier"/>
                <a:cs typeface="Courier"/>
                <a:sym typeface="Courier"/>
              </a:rPr>
              <a:t>0.0004</a:t>
            </a:r>
            <a:r>
              <a:rPr i="1" lang="en-US">
                <a:solidFill>
                  <a:schemeClr val="dk1"/>
                </a:solidFill>
                <a:latin typeface="Courier"/>
                <a:ea typeface="Courier"/>
                <a:cs typeface="Courier"/>
                <a:sym typeface="Courier"/>
              </a:rPr>
              <a:t> </a:t>
            </a:r>
            <a:r>
              <a:rPr i="1" lang="en-US">
                <a:solidFill>
                  <a:srgbClr val="4F9192"/>
                </a:solidFill>
                <a:latin typeface="Courier"/>
                <a:ea typeface="Courier"/>
                <a:cs typeface="Courier"/>
                <a:sym typeface="Courier"/>
              </a:rPr>
              <a:t># the maximal conductance of the synapse</a:t>
            </a:r>
            <a:endParaRPr>
              <a:solidFill>
                <a:srgbClr val="4F9192"/>
              </a:solidFill>
              <a:latin typeface="Courier"/>
              <a:ea typeface="Courier"/>
              <a:cs typeface="Courier"/>
              <a:sym typeface="Courier"/>
            </a:endParaRPr>
          </a:p>
          <a:p>
            <a:pPr indent="0" lvl="0" marL="0" rtl="0" algn="l">
              <a:spcBef>
                <a:spcPts val="0"/>
              </a:spcBef>
              <a:spcAft>
                <a:spcPts val="0"/>
              </a:spcAft>
              <a:buSzPts val="1100"/>
              <a:buNone/>
            </a:pPr>
            <a:r>
              <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a:solidFill>
                <a:srgbClr val="4F9192"/>
              </a:solidFill>
              <a:latin typeface="Courier"/>
              <a:ea typeface="Courier"/>
              <a:cs typeface="Courier"/>
              <a:sym typeface="Courier"/>
            </a:endParaRPr>
          </a:p>
        </p:txBody>
      </p:sp>
      <p:sp>
        <p:nvSpPr>
          <p:cNvPr id="326" name="Google Shape;326;p33"/>
          <p:cNvSpPr txBox="1"/>
          <p:nvPr/>
        </p:nvSpPr>
        <p:spPr>
          <a:xfrm>
            <a:off x="360950" y="3689675"/>
            <a:ext cx="8131200" cy="25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i="1" lang="en-US">
                <a:solidFill>
                  <a:srgbClr val="4F9192"/>
                </a:solidFill>
                <a:latin typeface="Courier"/>
                <a:ea typeface="Courier"/>
                <a:cs typeface="Courier"/>
                <a:sym typeface="Courier"/>
              </a:rPr>
              <a:t># record</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soma_v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Vector()  </a:t>
            </a:r>
            <a:r>
              <a:rPr i="1" lang="en-US">
                <a:solidFill>
                  <a:srgbClr val="4F9192"/>
                </a:solidFill>
                <a:latin typeface="Courier"/>
                <a:ea typeface="Courier"/>
                <a:cs typeface="Courier"/>
                <a:sym typeface="Courier"/>
              </a:rPr>
              <a:t># set up a recording vector</a:t>
            </a:r>
            <a:endParaRPr>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soma_v</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record(soma(</a:t>
            </a:r>
            <a:r>
              <a:rPr lang="en-US">
                <a:solidFill>
                  <a:srgbClr val="797979"/>
                </a:solidFill>
                <a:latin typeface="Courier"/>
                <a:ea typeface="Courier"/>
                <a:cs typeface="Courier"/>
                <a:sym typeface="Courier"/>
              </a:rPr>
              <a:t>0.5</a:t>
            </a:r>
            <a:r>
              <a:rPr lang="en-US">
                <a:solidFill>
                  <a:schemeClr val="dk1"/>
                </a:solidFill>
                <a:latin typeface="Courier"/>
                <a:ea typeface="Courier"/>
                <a:cs typeface="Courier"/>
                <a:sym typeface="Courier"/>
              </a:rPr>
              <a:t>)</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_ref_v) </a:t>
            </a:r>
            <a:r>
              <a:rPr i="1" lang="en-US">
                <a:solidFill>
                  <a:srgbClr val="4F9192"/>
                </a:solidFill>
                <a:latin typeface="Courier"/>
                <a:ea typeface="Courier"/>
                <a:cs typeface="Courier"/>
                <a:sym typeface="Courier"/>
              </a:rPr>
              <a:t># record voltage at the middle of the soma</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synapse_i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Vector()  </a:t>
            </a:r>
            <a:r>
              <a:rPr i="1" lang="en-US">
                <a:solidFill>
                  <a:srgbClr val="4F9192"/>
                </a:solidFill>
                <a:latin typeface="Courier"/>
                <a:ea typeface="Courier"/>
                <a:cs typeface="Courier"/>
                <a:sym typeface="Courier"/>
              </a:rPr>
              <a:t># set up a recording vector</a:t>
            </a:r>
            <a:endParaRPr>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lang="en-US">
                <a:solidFill>
                  <a:schemeClr val="dk1"/>
                </a:solidFill>
                <a:latin typeface="Courier"/>
                <a:ea typeface="Courier"/>
                <a:cs typeface="Courier"/>
                <a:sym typeface="Courier"/>
              </a:rPr>
              <a:t>synapse_i</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record(</a:t>
            </a:r>
            <a:r>
              <a:rPr i="1" lang="en-US">
                <a:solidFill>
                  <a:schemeClr val="dk1"/>
                </a:solidFill>
                <a:latin typeface="Courier"/>
                <a:ea typeface="Courier"/>
                <a:cs typeface="Courier"/>
                <a:sym typeface="Courier"/>
              </a:rPr>
              <a:t>synapse</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_ref_i) </a:t>
            </a:r>
            <a:r>
              <a:rPr i="1" lang="en-US">
                <a:solidFill>
                  <a:srgbClr val="4F9192"/>
                </a:solidFill>
                <a:latin typeface="Courier"/>
                <a:ea typeface="Courier"/>
                <a:cs typeface="Courier"/>
                <a:sym typeface="Courier"/>
              </a:rPr>
              <a:t># record the current in the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i="1" lang="en-US">
                <a:solidFill>
                  <a:srgbClr val="4F9192"/>
                </a:solidFill>
                <a:latin typeface="Courier"/>
                <a:ea typeface="Courier"/>
                <a:cs typeface="Courier"/>
                <a:sym typeface="Courier"/>
              </a:rPr>
              <a:t># run</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h.v_init = </a:t>
            </a:r>
            <a:r>
              <a:rPr i="1" lang="en-US">
                <a:solidFill>
                  <a:srgbClr val="797979"/>
                </a:solidFill>
                <a:latin typeface="Courier"/>
                <a:ea typeface="Courier"/>
                <a:cs typeface="Courier"/>
                <a:sym typeface="Courier"/>
              </a:rPr>
              <a:t>-70 </a:t>
            </a:r>
            <a:r>
              <a:rPr i="1" lang="en-US">
                <a:solidFill>
                  <a:srgbClr val="4F9192"/>
                </a:solidFill>
                <a:latin typeface="Courier"/>
                <a:ea typeface="Courier"/>
                <a:cs typeface="Courier"/>
                <a:sym typeface="Courier"/>
              </a:rPr>
              <a:t> # set starting voltage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h.tstop = </a:t>
            </a:r>
            <a:r>
              <a:rPr i="1" lang="en-US">
                <a:solidFill>
                  <a:srgbClr val="797979"/>
                </a:solidFill>
                <a:latin typeface="Courier"/>
                <a:ea typeface="Courier"/>
                <a:cs typeface="Courier"/>
                <a:sym typeface="Courier"/>
              </a:rPr>
              <a:t>125</a:t>
            </a:r>
            <a:r>
              <a:rPr i="1" lang="en-US">
                <a:solidFill>
                  <a:schemeClr val="dk1"/>
                </a:solidFill>
                <a:latin typeface="Courier"/>
                <a:ea typeface="Courier"/>
                <a:cs typeface="Courier"/>
                <a:sym typeface="Courier"/>
              </a:rPr>
              <a:t> </a:t>
            </a:r>
            <a:r>
              <a:rPr i="1" lang="en-US">
                <a:solidFill>
                  <a:srgbClr val="408080"/>
                </a:solidFill>
                <a:latin typeface="Courier"/>
                <a:ea typeface="Courier"/>
                <a:cs typeface="Courier"/>
                <a:sym typeface="Courier"/>
              </a:rPr>
              <a:t> # set simulation time</a:t>
            </a:r>
            <a:endParaRPr i="1">
              <a:solidFill>
                <a:srgbClr val="408080"/>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h.run()  </a:t>
            </a:r>
            <a:r>
              <a:rPr i="1" lang="en-US">
                <a:solidFill>
                  <a:srgbClr val="4F9192"/>
                </a:solidFill>
                <a:latin typeface="Courier"/>
                <a:ea typeface="Courier"/>
                <a:cs typeface="Courier"/>
                <a:sym typeface="Courier"/>
              </a:rPr>
              <a:t># run simulation</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Font typeface="Arial"/>
              <a:buNone/>
            </a:pPr>
            <a:r>
              <a:rPr i="1" lang="en-US">
                <a:solidFill>
                  <a:srgbClr val="4F9192"/>
                </a:solidFill>
                <a:latin typeface="Courier"/>
                <a:ea typeface="Courier"/>
                <a:cs typeface="Courier"/>
                <a:sym typeface="Courier"/>
              </a:rPr>
              <a:t># plot the results</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34"/>
          <p:cNvSpPr txBox="1"/>
          <p:nvPr>
            <p:ph type="title"/>
          </p:nvPr>
        </p:nvSpPr>
        <p:spPr>
          <a:xfrm>
            <a:off x="269452" y="-25450"/>
            <a:ext cx="10970100" cy="647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Single compartment neuron - </a:t>
            </a:r>
            <a:r>
              <a:rPr lang="en-US" sz="3200"/>
              <a:t>single RC circuit, </a:t>
            </a:r>
            <a:r>
              <a:rPr lang="en-US" sz="3200"/>
              <a:t>active</a:t>
            </a:r>
            <a:endParaRPr/>
          </a:p>
        </p:txBody>
      </p:sp>
      <p:grpSp>
        <p:nvGrpSpPr>
          <p:cNvPr id="333" name="Google Shape;333;p34"/>
          <p:cNvGrpSpPr/>
          <p:nvPr/>
        </p:nvGrpSpPr>
        <p:grpSpPr>
          <a:xfrm>
            <a:off x="1051218" y="871131"/>
            <a:ext cx="2277165" cy="1322932"/>
            <a:chOff x="2029229" y="1157378"/>
            <a:chExt cx="2277165" cy="1322932"/>
          </a:xfrm>
        </p:grpSpPr>
        <p:pic>
          <p:nvPicPr>
            <p:cNvPr id="334" name="Google Shape;334;p34"/>
            <p:cNvPicPr preferRelativeResize="0"/>
            <p:nvPr/>
          </p:nvPicPr>
          <p:blipFill rotWithShape="1">
            <a:blip r:embed="rId3">
              <a:alphaModFix/>
            </a:blip>
            <a:srcRect b="0" l="0" r="0" t="0"/>
            <a:stretch/>
          </p:blipFill>
          <p:spPr>
            <a:xfrm rot="-1326714">
              <a:off x="2761936" y="1441542"/>
              <a:ext cx="1556630" cy="239480"/>
            </a:xfrm>
            <a:prstGeom prst="rect">
              <a:avLst/>
            </a:prstGeom>
            <a:noFill/>
            <a:ln>
              <a:noFill/>
            </a:ln>
          </p:spPr>
        </p:pic>
        <p:grpSp>
          <p:nvGrpSpPr>
            <p:cNvPr id="335" name="Google Shape;335;p34"/>
            <p:cNvGrpSpPr/>
            <p:nvPr/>
          </p:nvGrpSpPr>
          <p:grpSpPr>
            <a:xfrm>
              <a:off x="2029229" y="1362710"/>
              <a:ext cx="1117600" cy="1117600"/>
              <a:chOff x="2029229" y="1362710"/>
              <a:chExt cx="1117600" cy="1117600"/>
            </a:xfrm>
          </p:grpSpPr>
          <p:sp>
            <p:nvSpPr>
              <p:cNvPr id="336" name="Google Shape;336;p34"/>
              <p:cNvSpPr/>
              <p:nvPr/>
            </p:nvSpPr>
            <p:spPr>
              <a:xfrm>
                <a:off x="2029229" y="1362710"/>
                <a:ext cx="1117600" cy="1117600"/>
              </a:xfrm>
              <a:prstGeom prst="ellipse">
                <a:avLst/>
              </a:prstGeom>
              <a:solidFill>
                <a:schemeClr val="accent1"/>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7" name="Google Shape;337;p34"/>
              <p:cNvSpPr/>
              <p:nvPr/>
            </p:nvSpPr>
            <p:spPr>
              <a:xfrm>
                <a:off x="2588029" y="154062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8" name="Google Shape;338;p34"/>
              <p:cNvSpPr/>
              <p:nvPr/>
            </p:nvSpPr>
            <p:spPr>
              <a:xfrm>
                <a:off x="2367274" y="156128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39" name="Google Shape;339;p34"/>
              <p:cNvSpPr/>
              <p:nvPr/>
            </p:nvSpPr>
            <p:spPr>
              <a:xfrm>
                <a:off x="2811895" y="167276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0" name="Google Shape;340;p34"/>
              <p:cNvSpPr/>
              <p:nvPr/>
            </p:nvSpPr>
            <p:spPr>
              <a:xfrm>
                <a:off x="2717103" y="1869190"/>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1" name="Google Shape;341;p34"/>
              <p:cNvSpPr/>
              <p:nvPr/>
            </p:nvSpPr>
            <p:spPr>
              <a:xfrm>
                <a:off x="2305396" y="2252748"/>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2" name="Google Shape;342;p34"/>
              <p:cNvSpPr/>
              <p:nvPr/>
            </p:nvSpPr>
            <p:spPr>
              <a:xfrm>
                <a:off x="2716989" y="2145019"/>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3" name="Google Shape;343;p34"/>
              <p:cNvSpPr/>
              <p:nvPr/>
            </p:nvSpPr>
            <p:spPr>
              <a:xfrm>
                <a:off x="2415295" y="1774816"/>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4" name="Google Shape;344;p34"/>
              <p:cNvSpPr/>
              <p:nvPr/>
            </p:nvSpPr>
            <p:spPr>
              <a:xfrm>
                <a:off x="2161309" y="170272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5" name="Google Shape;345;p34"/>
              <p:cNvSpPr/>
              <p:nvPr/>
            </p:nvSpPr>
            <p:spPr>
              <a:xfrm>
                <a:off x="2161309" y="2028305"/>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6" name="Google Shape;346;p34"/>
              <p:cNvSpPr/>
              <p:nvPr/>
            </p:nvSpPr>
            <p:spPr>
              <a:xfrm>
                <a:off x="2642177" y="2385752"/>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47" name="Google Shape;347;p34"/>
              <p:cNvSpPr/>
              <p:nvPr/>
            </p:nvSpPr>
            <p:spPr>
              <a:xfrm>
                <a:off x="2953790" y="2053243"/>
                <a:ext cx="45719" cy="49877"/>
              </a:xfrm>
              <a:prstGeom prst="ellipse">
                <a:avLst/>
              </a:prstGeom>
              <a:solidFill>
                <a:srgbClr val="F5FCFF"/>
              </a:solid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pic>
          <p:nvPicPr>
            <p:cNvPr id="348" name="Google Shape;348;p34"/>
            <p:cNvPicPr preferRelativeResize="0"/>
            <p:nvPr/>
          </p:nvPicPr>
          <p:blipFill rotWithShape="1">
            <a:blip r:embed="rId3">
              <a:alphaModFix/>
            </a:blip>
            <a:srcRect b="0" l="13304" r="0" t="0"/>
            <a:stretch/>
          </p:blipFill>
          <p:spPr>
            <a:xfrm rot="-1326714">
              <a:off x="2961409" y="1402566"/>
              <a:ext cx="1349540" cy="239480"/>
            </a:xfrm>
            <a:prstGeom prst="rect">
              <a:avLst/>
            </a:prstGeom>
            <a:noFill/>
            <a:ln>
              <a:noFill/>
            </a:ln>
          </p:spPr>
        </p:pic>
      </p:grpSp>
      <p:sp>
        <p:nvSpPr>
          <p:cNvPr id="349" name="Google Shape;349;p34"/>
          <p:cNvSpPr/>
          <p:nvPr/>
        </p:nvSpPr>
        <p:spPr>
          <a:xfrm>
            <a:off x="269444" y="1632820"/>
            <a:ext cx="764225" cy="2753617"/>
          </a:xfrm>
          <a:custGeom>
            <a:rect b="b" l="l" r="r" t="t"/>
            <a:pathLst>
              <a:path extrusionOk="0" h="2836543" w="924774">
                <a:moveTo>
                  <a:pt x="924774" y="0"/>
                </a:moveTo>
                <a:cubicBezTo>
                  <a:pt x="283117" y="490307"/>
                  <a:pt x="106693" y="989534"/>
                  <a:pt x="15253" y="1462291"/>
                </a:cubicBezTo>
                <a:cubicBezTo>
                  <a:pt x="-76187" y="1935048"/>
                  <a:pt x="268929" y="2751409"/>
                  <a:pt x="376134" y="2836543"/>
                </a:cubicBezTo>
              </a:path>
            </a:pathLst>
          </a:custGeom>
          <a:noFill/>
          <a:ln cap="flat" cmpd="sng" w="952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50" name="Google Shape;350;p34"/>
          <p:cNvSpPr/>
          <p:nvPr/>
        </p:nvSpPr>
        <p:spPr>
          <a:xfrm flipH="1">
            <a:off x="952113" y="2030783"/>
            <a:ext cx="366726" cy="2291494"/>
          </a:xfrm>
          <a:custGeom>
            <a:rect b="b" l="l" r="r" t="t"/>
            <a:pathLst>
              <a:path extrusionOk="0" h="2313916" w="778763">
                <a:moveTo>
                  <a:pt x="0" y="0"/>
                </a:moveTo>
                <a:cubicBezTo>
                  <a:pt x="256977" y="629044"/>
                  <a:pt x="775105" y="1073413"/>
                  <a:pt x="778749" y="1459066"/>
                </a:cubicBezTo>
                <a:cubicBezTo>
                  <a:pt x="782393" y="1844719"/>
                  <a:pt x="67056" y="2268722"/>
                  <a:pt x="21862" y="2313916"/>
                </a:cubicBezTo>
              </a:path>
            </a:pathLst>
          </a:custGeom>
          <a:noFill/>
          <a:ln cap="rnd" cmpd="sng" w="15875">
            <a:solidFill>
              <a:srgbClr val="26262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1" name="Google Shape;351;p34"/>
          <p:cNvSpPr/>
          <p:nvPr/>
        </p:nvSpPr>
        <p:spPr>
          <a:xfrm>
            <a:off x="2957063" y="1283999"/>
            <a:ext cx="1550884" cy="3074561"/>
          </a:xfrm>
          <a:custGeom>
            <a:rect b="b" l="l" r="r" t="t"/>
            <a:pathLst>
              <a:path extrusionOk="0" h="3074561" w="1550884">
                <a:moveTo>
                  <a:pt x="0" y="0"/>
                </a:moveTo>
                <a:cubicBezTo>
                  <a:pt x="386780" y="795633"/>
                  <a:pt x="1326012" y="1425011"/>
                  <a:pt x="1511555" y="1937438"/>
                </a:cubicBezTo>
                <a:cubicBezTo>
                  <a:pt x="1697098" y="2449865"/>
                  <a:pt x="1168966" y="2976815"/>
                  <a:pt x="1113261" y="3074561"/>
                </a:cubicBezTo>
              </a:path>
            </a:pathLst>
          </a:custGeom>
          <a:noFill/>
          <a:ln cap="rnd"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352" name="Google Shape;352;p34"/>
          <p:cNvPicPr preferRelativeResize="0"/>
          <p:nvPr/>
        </p:nvPicPr>
        <p:blipFill rotWithShape="1">
          <a:blip r:embed="rId4">
            <a:alphaModFix/>
          </a:blip>
          <a:srcRect b="0" l="0" r="0" t="0"/>
          <a:stretch/>
        </p:blipFill>
        <p:spPr>
          <a:xfrm>
            <a:off x="-63241" y="3672689"/>
            <a:ext cx="3604437" cy="1938712"/>
          </a:xfrm>
          <a:prstGeom prst="rect">
            <a:avLst/>
          </a:prstGeom>
          <a:noFill/>
          <a:ln>
            <a:noFill/>
          </a:ln>
        </p:spPr>
      </p:pic>
      <p:sp>
        <p:nvSpPr>
          <p:cNvPr id="353" name="Google Shape;353;p34"/>
          <p:cNvSpPr/>
          <p:nvPr/>
        </p:nvSpPr>
        <p:spPr>
          <a:xfrm>
            <a:off x="1541385" y="1903596"/>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4" name="Google Shape;354;p34"/>
          <p:cNvSpPr/>
          <p:nvPr/>
        </p:nvSpPr>
        <p:spPr>
          <a:xfrm>
            <a:off x="1287508" y="1471605"/>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5" name="Google Shape;355;p34"/>
          <p:cNvSpPr/>
          <p:nvPr/>
        </p:nvSpPr>
        <p:spPr>
          <a:xfrm>
            <a:off x="1631542" y="1428653"/>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6" name="Google Shape;356;p34"/>
          <p:cNvSpPr/>
          <p:nvPr/>
        </p:nvSpPr>
        <p:spPr>
          <a:xfrm>
            <a:off x="1879603" y="1696141"/>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7" name="Google Shape;357;p34"/>
          <p:cNvSpPr/>
          <p:nvPr/>
        </p:nvSpPr>
        <p:spPr>
          <a:xfrm>
            <a:off x="1220353" y="1883710"/>
            <a:ext cx="41563" cy="49877"/>
          </a:xfrm>
          <a:prstGeom prst="ellipse">
            <a:avLst/>
          </a:prstGeom>
          <a:solidFill>
            <a:srgbClr val="F5FCFF"/>
          </a:solid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8" name="Google Shape;358;p34"/>
          <p:cNvSpPr/>
          <p:nvPr/>
        </p:nvSpPr>
        <p:spPr>
          <a:xfrm>
            <a:off x="1144068" y="1564577"/>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59" name="Google Shape;359;p34"/>
          <p:cNvSpPr/>
          <p:nvPr/>
        </p:nvSpPr>
        <p:spPr>
          <a:xfrm>
            <a:off x="1791406" y="1234122"/>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0" name="Google Shape;360;p34"/>
          <p:cNvSpPr/>
          <p:nvPr/>
        </p:nvSpPr>
        <p:spPr>
          <a:xfrm>
            <a:off x="2056342" y="1617109"/>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1" name="Google Shape;361;p34"/>
          <p:cNvSpPr/>
          <p:nvPr/>
        </p:nvSpPr>
        <p:spPr>
          <a:xfrm>
            <a:off x="1505620" y="2048829"/>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2" name="Google Shape;362;p34"/>
          <p:cNvSpPr/>
          <p:nvPr/>
        </p:nvSpPr>
        <p:spPr>
          <a:xfrm>
            <a:off x="1359754" y="1600467"/>
            <a:ext cx="41563" cy="49877"/>
          </a:xfrm>
          <a:prstGeom prst="ellipse">
            <a:avLst/>
          </a:prstGeom>
          <a:solidFill>
            <a:srgbClr val="F5FCFF"/>
          </a:solidFill>
          <a:ln cap="rnd" cmpd="sng" w="1587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63" name="Google Shape;363;p34"/>
          <p:cNvCxnSpPr/>
          <p:nvPr/>
        </p:nvCxnSpPr>
        <p:spPr>
          <a:xfrm>
            <a:off x="2986325" y="3887073"/>
            <a:ext cx="1036070" cy="0"/>
          </a:xfrm>
          <a:prstGeom prst="straightConnector1">
            <a:avLst/>
          </a:prstGeom>
          <a:noFill/>
          <a:ln cap="flat" cmpd="sng" w="19050">
            <a:solidFill>
              <a:srgbClr val="24548A"/>
            </a:solidFill>
            <a:prstDash val="solid"/>
            <a:round/>
            <a:headEnd len="sm" w="sm" type="none"/>
            <a:tailEnd len="sm" w="sm" type="none"/>
          </a:ln>
        </p:spPr>
      </p:cxnSp>
      <p:cxnSp>
        <p:nvCxnSpPr>
          <p:cNvPr id="364" name="Google Shape;364;p34"/>
          <p:cNvCxnSpPr/>
          <p:nvPr/>
        </p:nvCxnSpPr>
        <p:spPr>
          <a:xfrm>
            <a:off x="2986325" y="5209905"/>
            <a:ext cx="1036070" cy="0"/>
          </a:xfrm>
          <a:prstGeom prst="straightConnector1">
            <a:avLst/>
          </a:prstGeom>
          <a:noFill/>
          <a:ln cap="flat" cmpd="sng" w="19050">
            <a:solidFill>
              <a:srgbClr val="24548A"/>
            </a:solidFill>
            <a:prstDash val="solid"/>
            <a:round/>
            <a:headEnd len="sm" w="sm" type="none"/>
            <a:tailEnd len="sm" w="sm" type="none"/>
          </a:ln>
        </p:spPr>
      </p:cxnSp>
      <p:cxnSp>
        <p:nvCxnSpPr>
          <p:cNvPr id="365" name="Google Shape;365;p34"/>
          <p:cNvCxnSpPr>
            <a:stCxn id="366" idx="4"/>
          </p:cNvCxnSpPr>
          <p:nvPr/>
        </p:nvCxnSpPr>
        <p:spPr>
          <a:xfrm flipH="1">
            <a:off x="4015795" y="4691743"/>
            <a:ext cx="6600" cy="518100"/>
          </a:xfrm>
          <a:prstGeom prst="straightConnector1">
            <a:avLst/>
          </a:prstGeom>
          <a:noFill/>
          <a:ln cap="flat" cmpd="sng" w="19050">
            <a:solidFill>
              <a:srgbClr val="7F7F7F"/>
            </a:solidFill>
            <a:prstDash val="solid"/>
            <a:round/>
            <a:headEnd len="sm" w="sm" type="none"/>
            <a:tailEnd len="sm" w="sm" type="none"/>
          </a:ln>
        </p:spPr>
      </p:cxnSp>
      <p:sp>
        <p:nvSpPr>
          <p:cNvPr id="367" name="Google Shape;367;p34"/>
          <p:cNvSpPr/>
          <p:nvPr/>
        </p:nvSpPr>
        <p:spPr>
          <a:xfrm>
            <a:off x="3896819" y="4286364"/>
            <a:ext cx="237744" cy="237744"/>
          </a:xfrm>
          <a:prstGeom prst="ellipse">
            <a:avLst/>
          </a:prstGeom>
          <a:no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66" name="Google Shape;366;p34"/>
          <p:cNvSpPr/>
          <p:nvPr/>
        </p:nvSpPr>
        <p:spPr>
          <a:xfrm>
            <a:off x="3903523" y="4453999"/>
            <a:ext cx="237744" cy="237744"/>
          </a:xfrm>
          <a:prstGeom prst="ellipse">
            <a:avLst/>
          </a:prstGeom>
          <a:no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cxnSp>
        <p:nvCxnSpPr>
          <p:cNvPr id="368" name="Google Shape;368;p34"/>
          <p:cNvCxnSpPr/>
          <p:nvPr/>
        </p:nvCxnSpPr>
        <p:spPr>
          <a:xfrm>
            <a:off x="4015691" y="3887073"/>
            <a:ext cx="0" cy="407216"/>
          </a:xfrm>
          <a:prstGeom prst="straightConnector1">
            <a:avLst/>
          </a:prstGeom>
          <a:noFill/>
          <a:ln cap="flat" cmpd="sng" w="19050">
            <a:solidFill>
              <a:srgbClr val="7F7F7F"/>
            </a:solidFill>
            <a:prstDash val="solid"/>
            <a:round/>
            <a:headEnd len="sm" w="sm" type="none"/>
            <a:tailEnd len="sm" w="sm" type="none"/>
          </a:ln>
        </p:spPr>
      </p:cxnSp>
      <p:sp>
        <p:nvSpPr>
          <p:cNvPr id="369" name="Google Shape;369;p34"/>
          <p:cNvSpPr/>
          <p:nvPr/>
        </p:nvSpPr>
        <p:spPr>
          <a:xfrm>
            <a:off x="1598934" y="1968580"/>
            <a:ext cx="519546" cy="2150918"/>
          </a:xfrm>
          <a:custGeom>
            <a:rect b="b" l="l" r="r" t="t"/>
            <a:pathLst>
              <a:path extrusionOk="0" h="2150918" w="519546">
                <a:moveTo>
                  <a:pt x="0" y="0"/>
                </a:moveTo>
                <a:cubicBezTo>
                  <a:pt x="193098" y="941243"/>
                  <a:pt x="386196" y="1882486"/>
                  <a:pt x="519546" y="2150918"/>
                </a:cubicBezTo>
              </a:path>
            </a:pathLst>
          </a:custGeom>
          <a:noFill/>
          <a:ln cap="rnd" cmpd="sng" w="15875">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0" name="Google Shape;370;p34"/>
          <p:cNvSpPr/>
          <p:nvPr/>
        </p:nvSpPr>
        <p:spPr>
          <a:xfrm>
            <a:off x="2104665" y="1650344"/>
            <a:ext cx="1690142" cy="2666582"/>
          </a:xfrm>
          <a:custGeom>
            <a:rect b="b" l="l" r="r" t="t"/>
            <a:pathLst>
              <a:path extrusionOk="0" h="2757195" w="1761759">
                <a:moveTo>
                  <a:pt x="95823" y="117904"/>
                </a:moveTo>
                <a:cubicBezTo>
                  <a:pt x="1439" y="5335"/>
                  <a:pt x="-92945" y="-107233"/>
                  <a:pt x="178950" y="190640"/>
                </a:cubicBezTo>
                <a:cubicBezTo>
                  <a:pt x="450845" y="488513"/>
                  <a:pt x="1573064" y="1477381"/>
                  <a:pt x="1727196" y="1905140"/>
                </a:cubicBezTo>
                <a:cubicBezTo>
                  <a:pt x="1881328" y="2332899"/>
                  <a:pt x="1492534" y="2545047"/>
                  <a:pt x="1103741" y="2757195"/>
                </a:cubicBezTo>
              </a:path>
            </a:pathLst>
          </a:custGeom>
          <a:noFill/>
          <a:ln cap="rnd" cmpd="sng" w="9525">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1"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371" name="Google Shape;371;p34"/>
          <p:cNvSpPr/>
          <p:nvPr/>
        </p:nvSpPr>
        <p:spPr>
          <a:xfrm>
            <a:off x="1774306" y="3651907"/>
            <a:ext cx="83128" cy="83128"/>
          </a:xfrm>
          <a:prstGeom prst="ellipse">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72" name="Google Shape;372;p34"/>
          <p:cNvSpPr/>
          <p:nvPr/>
        </p:nvSpPr>
        <p:spPr>
          <a:xfrm>
            <a:off x="5058075" y="1062450"/>
            <a:ext cx="6940443" cy="46166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rgbClr val="000000"/>
                </a:solidFill>
                <a:latin typeface="Courier"/>
                <a:ea typeface="Courier"/>
                <a:cs typeface="Courier"/>
                <a:sym typeface="Courier"/>
              </a:rPr>
              <a:t>soma  = h.Section(name=</a:t>
            </a:r>
            <a:r>
              <a:rPr lang="en-US" sz="1400">
                <a:solidFill>
                  <a:srgbClr val="C8352B"/>
                </a:solidFill>
                <a:latin typeface="Courier"/>
                <a:ea typeface="Courier"/>
                <a:cs typeface="Courier"/>
                <a:sym typeface="Courier"/>
              </a:rPr>
              <a:t>"soma"</a:t>
            </a:r>
            <a:r>
              <a:rPr lang="en-US" sz="1400">
                <a:solidFill>
                  <a:srgbClr val="000000"/>
                </a:solidFill>
                <a:latin typeface="Courier"/>
                <a:ea typeface="Courier"/>
                <a:cs typeface="Courier"/>
                <a:sym typeface="Courier"/>
              </a:rPr>
              <a:t>)</a:t>
            </a:r>
            <a:endParaRPr sz="1400">
              <a:solidFill>
                <a:srgbClr val="C8352B"/>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L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10</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diam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10</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'pas'</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passive properties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g_pas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1/10000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specific membrane resistance 	              #  to 10000 ohm*cm^2</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'kv'</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potassium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gbar_kv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2000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potassium conductance (pS/um2)</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'na'</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sodium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gbar_na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8000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sodium conductance</a:t>
            </a:r>
            <a:endParaRPr/>
          </a:p>
          <a:p>
            <a:pPr indent="0" lvl="0" marL="0" marR="0" rtl="0" algn="l">
              <a:spcBef>
                <a:spcPts val="0"/>
              </a:spcBef>
              <a:spcAft>
                <a:spcPts val="0"/>
              </a:spcAft>
              <a:buNone/>
            </a:pPr>
            <a:r>
              <a:t/>
            </a:r>
            <a:endParaRPr i="1"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h</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celsius </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666666"/>
                </a:solidFill>
                <a:latin typeface="Courier"/>
                <a:ea typeface="Courier"/>
                <a:cs typeface="Courier"/>
                <a:sym typeface="Courier"/>
              </a:rPr>
              <a:t>30</a:t>
            </a:r>
            <a:r>
              <a:rPr lang="en-US" sz="1400">
                <a:solidFill>
                  <a:schemeClr val="dk1"/>
                </a:solidFill>
                <a:latin typeface="Courier"/>
                <a:ea typeface="Courier"/>
                <a:cs typeface="Courier"/>
                <a:sym typeface="Courier"/>
              </a:rPr>
              <a:t> </a:t>
            </a:r>
            <a:r>
              <a:rPr i="1" lang="en-US" sz="1400">
                <a:solidFill>
                  <a:srgbClr val="4F9192"/>
                </a:solidFill>
                <a:latin typeface="Courier"/>
                <a:ea typeface="Courier"/>
                <a:cs typeface="Courier"/>
                <a:sym typeface="Courier"/>
              </a:rPr>
              <a:t># set temperature</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t/>
            </a:r>
            <a:endParaRPr i="1" sz="1400">
              <a:solidFill>
                <a:srgbClr val="408080"/>
              </a:solidFill>
              <a:latin typeface="Courier"/>
              <a:ea typeface="Courier"/>
              <a:cs typeface="Courier"/>
              <a:sym typeface="Courier"/>
            </a:endParaRPr>
          </a:p>
          <a:p>
            <a:pPr indent="0" lvl="0" marL="0" marR="0" rtl="0" algn="l">
              <a:spcBef>
                <a:spcPts val="0"/>
              </a:spcBef>
              <a:spcAft>
                <a:spcPts val="0"/>
              </a:spcAft>
              <a:buNone/>
            </a:pPr>
            <a:r>
              <a:rPr i="1" lang="en-US" sz="1400">
                <a:solidFill>
                  <a:srgbClr val="408080"/>
                </a:solidFill>
                <a:latin typeface="Courier"/>
                <a:ea typeface="Courier"/>
                <a:cs typeface="Courier"/>
                <a:sym typeface="Courier"/>
              </a:rPr>
              <a:t># current clamp</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stim </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 h</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IClamp(soma(</a:t>
            </a:r>
            <a:r>
              <a:rPr lang="en-US" sz="1400">
                <a:solidFill>
                  <a:srgbClr val="666666"/>
                </a:solidFill>
                <a:latin typeface="Courier"/>
                <a:ea typeface="Courier"/>
                <a:cs typeface="Courier"/>
                <a:sym typeface="Courier"/>
              </a:rPr>
              <a:t>0.5</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stim</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amp </a:t>
            </a:r>
            <a:r>
              <a:rPr lang="en-US" sz="1400">
                <a:solidFill>
                  <a:srgbClr val="666666"/>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666666"/>
                </a:solidFill>
                <a:latin typeface="Courier"/>
                <a:ea typeface="Courier"/>
                <a:cs typeface="Courier"/>
                <a:sym typeface="Courier"/>
              </a:rPr>
              <a:t>0.007446</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t/>
            </a:r>
            <a:endParaRPr sz="1400">
              <a:solidFill>
                <a:srgbClr val="4F9192"/>
              </a:solidFill>
              <a:latin typeface="Courier"/>
              <a:ea typeface="Courier"/>
              <a:cs typeface="Courier"/>
              <a:sym typeface="Courier"/>
            </a:endParaRPr>
          </a:p>
        </p:txBody>
      </p:sp>
      <p:pic>
        <p:nvPicPr>
          <p:cNvPr id="373" name="Google Shape;373;p34"/>
          <p:cNvPicPr preferRelativeResize="0"/>
          <p:nvPr/>
        </p:nvPicPr>
        <p:blipFill rotWithShape="1">
          <a:blip r:embed="rId5">
            <a:alphaModFix/>
          </a:blip>
          <a:srcRect b="0" l="0" r="0" t="0"/>
          <a:stretch/>
        </p:blipFill>
        <p:spPr>
          <a:xfrm>
            <a:off x="5064779" y="856174"/>
            <a:ext cx="6705600" cy="5029200"/>
          </a:xfrm>
          <a:prstGeom prst="rect">
            <a:avLst/>
          </a:prstGeom>
          <a:noFill/>
          <a:ln>
            <a:noFill/>
          </a:ln>
        </p:spPr>
      </p:pic>
      <p:sp>
        <p:nvSpPr>
          <p:cNvPr id="374" name="Google Shape;374;p34"/>
          <p:cNvSpPr txBox="1"/>
          <p:nvPr/>
        </p:nvSpPr>
        <p:spPr>
          <a:xfrm>
            <a:off x="8194150" y="64362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Single_compartment_neuron_active</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37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6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5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4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35"/>
          <p:cNvSpPr txBox="1"/>
          <p:nvPr>
            <p:ph type="title"/>
          </p:nvPr>
        </p:nvSpPr>
        <p:spPr>
          <a:xfrm>
            <a:off x="213343" y="0"/>
            <a:ext cx="82695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moving to the cable model</a:t>
            </a:r>
            <a:endParaRPr/>
          </a:p>
        </p:txBody>
      </p:sp>
      <p:sp>
        <p:nvSpPr>
          <p:cNvPr id="380" name="Google Shape;380;p35"/>
          <p:cNvSpPr/>
          <p:nvPr/>
        </p:nvSpPr>
        <p:spPr>
          <a:xfrm>
            <a:off x="5829425" y="703961"/>
            <a:ext cx="7958700" cy="4893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 # Build Model # #</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dend = h.Section(name=</a:t>
            </a:r>
            <a:r>
              <a:rPr lang="en-US" sz="1200">
                <a:solidFill>
                  <a:srgbClr val="C8352B"/>
                </a:solidFill>
                <a:latin typeface="Courier"/>
                <a:ea typeface="Courier"/>
                <a:cs typeface="Courier"/>
                <a:sym typeface="Courier"/>
              </a:rPr>
              <a:t>"dend"</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500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ohm*cm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1/10000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t/>
            </a:r>
            <a:endParaRPr b="1"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h(</a:t>
            </a:r>
            <a:r>
              <a:rPr lang="en-US" sz="1200">
                <a:solidFill>
                  <a:srgbClr val="BA2121"/>
                </a:solidFill>
                <a:latin typeface="Century Gothic"/>
                <a:ea typeface="Century Gothic"/>
                <a:cs typeface="Century Gothic"/>
                <a:sym typeface="Century Gothic"/>
              </a:rPr>
              <a:t>"forall { nseg = int((L/(0.1*lambda_f(100))+0.9)/2)*2 + 1 }"</a:t>
            </a:r>
            <a:r>
              <a:rPr lang="en-US" sz="1200">
                <a:solidFill>
                  <a:schemeClr val="dk1"/>
                </a:solidFill>
                <a:latin typeface="Century Gothic"/>
                <a:ea typeface="Century Gothic"/>
                <a:cs typeface="Century Gothic"/>
                <a:sym typeface="Century Gothic"/>
              </a:rPr>
              <a:t>) </a:t>
            </a:r>
            <a:r>
              <a:rPr lang="en-US" sz="1200">
                <a:solidFill>
                  <a:srgbClr val="4F9192"/>
                </a:solidFill>
                <a:latin typeface="Courier"/>
                <a:ea typeface="Courier"/>
                <a:cs typeface="Courier"/>
                <a:sym typeface="Courier"/>
              </a:rPr>
              <a:t> # set the number</a:t>
            </a:r>
            <a:endParaRPr/>
          </a:p>
          <a:p>
            <a:pPr indent="0" lvl="0" marL="0" marR="0" rtl="0" algn="l">
              <a:spcBef>
                <a:spcPts val="0"/>
              </a:spcBef>
              <a:spcAft>
                <a:spcPts val="0"/>
              </a:spcAft>
              <a:buNone/>
            </a:pPr>
            <a:r>
              <a:rPr lang="en-US" sz="1200">
                <a:solidFill>
                  <a:srgbClr val="4F9192"/>
                </a:solidFill>
                <a:latin typeface="Courier"/>
                <a:ea typeface="Courier"/>
                <a:cs typeface="Courier"/>
                <a:sym typeface="Courier"/>
              </a:rPr>
              <a:t>					#of segments</a:t>
            </a:r>
            <a:endParaRPr sz="1200">
              <a:solidFill>
                <a:schemeClr val="dk1"/>
              </a:solidFill>
              <a:latin typeface="Century Gothic"/>
              <a:ea typeface="Century Gothic"/>
              <a:cs typeface="Century Gothic"/>
              <a:sym typeface="Century Gothic"/>
            </a:endParaRPr>
          </a:p>
        </p:txBody>
      </p:sp>
      <p:sp>
        <p:nvSpPr>
          <p:cNvPr id="381" name="Google Shape;381;p35"/>
          <p:cNvSpPr txBox="1"/>
          <p:nvPr/>
        </p:nvSpPr>
        <p:spPr>
          <a:xfrm>
            <a:off x="257611" y="6398133"/>
            <a:ext cx="4139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d_lambda rule – NEURON book p50</a:t>
            </a:r>
            <a:endParaRPr/>
          </a:p>
        </p:txBody>
      </p:sp>
      <p:sp>
        <p:nvSpPr>
          <p:cNvPr id="382" name="Google Shape;382;p35"/>
          <p:cNvSpPr/>
          <p:nvPr/>
        </p:nvSpPr>
        <p:spPr>
          <a:xfrm rot="5400000">
            <a:off x="2704090" y="-70478"/>
            <a:ext cx="177900" cy="43536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83" name="Google Shape;383;p35"/>
          <p:cNvSpPr/>
          <p:nvPr/>
        </p:nvSpPr>
        <p:spPr>
          <a:xfrm>
            <a:off x="2598201" y="2182350"/>
            <a:ext cx="1308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384" name="Google Shape;384;p35"/>
          <p:cNvPicPr preferRelativeResize="0"/>
          <p:nvPr/>
        </p:nvPicPr>
        <p:blipFill rotWithShape="1">
          <a:blip r:embed="rId3">
            <a:alphaModFix/>
          </a:blip>
          <a:srcRect b="0" l="0" r="0" t="0"/>
          <a:stretch/>
        </p:blipFill>
        <p:spPr>
          <a:xfrm>
            <a:off x="679142" y="2965924"/>
            <a:ext cx="4290697" cy="570866"/>
          </a:xfrm>
          <a:prstGeom prst="rect">
            <a:avLst/>
          </a:prstGeom>
          <a:noFill/>
          <a:ln>
            <a:noFill/>
          </a:ln>
        </p:spPr>
      </p:pic>
      <p:sp>
        <p:nvSpPr>
          <p:cNvPr id="385" name="Google Shape;385;p35"/>
          <p:cNvSpPr txBox="1"/>
          <p:nvPr/>
        </p:nvSpPr>
        <p:spPr>
          <a:xfrm>
            <a:off x="1702454" y="3757163"/>
            <a:ext cx="1912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dend(0.4).v</a:t>
            </a:r>
            <a:endParaRPr/>
          </a:p>
        </p:txBody>
      </p:sp>
      <p:sp>
        <p:nvSpPr>
          <p:cNvPr id="386" name="Google Shape;386;p35"/>
          <p:cNvSpPr txBox="1"/>
          <p:nvPr/>
        </p:nvSpPr>
        <p:spPr>
          <a:xfrm>
            <a:off x="374475" y="2551650"/>
            <a:ext cx="1643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dend(0.1).v</a:t>
            </a:r>
            <a:endParaRPr/>
          </a:p>
        </p:txBody>
      </p:sp>
      <p:sp>
        <p:nvSpPr>
          <p:cNvPr id="387" name="Google Shape;387;p35"/>
          <p:cNvSpPr txBox="1"/>
          <p:nvPr/>
        </p:nvSpPr>
        <p:spPr>
          <a:xfrm>
            <a:off x="5109900" y="3010313"/>
            <a:ext cx="1972200" cy="4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entury Gothic"/>
                <a:ea typeface="Century Gothic"/>
                <a:cs typeface="Century Gothic"/>
                <a:sym typeface="Century Gothic"/>
              </a:rPr>
              <a:t>nseg = 6</a:t>
            </a:r>
            <a:endParaRPr sz="1800">
              <a:latin typeface="Century Gothic"/>
              <a:ea typeface="Century Gothic"/>
              <a:cs typeface="Century Gothic"/>
              <a:sym typeface="Century Gothic"/>
            </a:endParaRPr>
          </a:p>
        </p:txBody>
      </p:sp>
      <p:cxnSp>
        <p:nvCxnSpPr>
          <p:cNvPr id="388" name="Google Shape;388;p35"/>
          <p:cNvCxnSpPr>
            <a:stCxn id="386" idx="2"/>
          </p:cNvCxnSpPr>
          <p:nvPr/>
        </p:nvCxnSpPr>
        <p:spPr>
          <a:xfrm flipH="1">
            <a:off x="925725" y="2920950"/>
            <a:ext cx="270600" cy="167400"/>
          </a:xfrm>
          <a:prstGeom prst="straightConnector1">
            <a:avLst/>
          </a:prstGeom>
          <a:noFill/>
          <a:ln cap="flat" cmpd="sng" w="28575">
            <a:solidFill>
              <a:schemeClr val="dk2"/>
            </a:solidFill>
            <a:prstDash val="solid"/>
            <a:round/>
            <a:headEnd len="med" w="med" type="none"/>
            <a:tailEnd len="med" w="med" type="triangle"/>
          </a:ln>
        </p:spPr>
      </p:cxnSp>
      <p:cxnSp>
        <p:nvCxnSpPr>
          <p:cNvPr id="389" name="Google Shape;389;p35"/>
          <p:cNvCxnSpPr>
            <a:stCxn id="385" idx="0"/>
          </p:cNvCxnSpPr>
          <p:nvPr/>
        </p:nvCxnSpPr>
        <p:spPr>
          <a:xfrm rot="10800000">
            <a:off x="2516804" y="3525263"/>
            <a:ext cx="141900" cy="231900"/>
          </a:xfrm>
          <a:prstGeom prst="straightConnector1">
            <a:avLst/>
          </a:prstGeom>
          <a:noFill/>
          <a:ln cap="flat" cmpd="sng" w="28575">
            <a:solidFill>
              <a:schemeClr val="dk2"/>
            </a:solidFill>
            <a:prstDash val="solid"/>
            <a:round/>
            <a:headEnd len="med" w="med" type="none"/>
            <a:tailEnd len="med" w="med" type="triangle"/>
          </a:ln>
        </p:spPr>
      </p:cxnSp>
      <p:sp>
        <p:nvSpPr>
          <p:cNvPr id="390" name="Google Shape;390;p35"/>
          <p:cNvSpPr txBox="1"/>
          <p:nvPr/>
        </p:nvSpPr>
        <p:spPr>
          <a:xfrm>
            <a:off x="10022950" y="63600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cable_model</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xEl>
                                              <p:pRg end="9" st="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95" name="Shape 395"/>
        <p:cNvGrpSpPr/>
        <p:nvPr/>
      </p:nvGrpSpPr>
      <p:grpSpPr>
        <a:xfrm>
          <a:off x="0" y="0"/>
          <a:ext cx="0" cy="0"/>
          <a:chOff x="0" y="0"/>
          <a:chExt cx="0" cy="0"/>
        </a:xfrm>
      </p:grpSpPr>
      <p:sp>
        <p:nvSpPr>
          <p:cNvPr id="396" name="Google Shape;396;p36"/>
          <p:cNvSpPr txBox="1"/>
          <p:nvPr>
            <p:ph type="title"/>
          </p:nvPr>
        </p:nvSpPr>
        <p:spPr>
          <a:xfrm>
            <a:off x="152400" y="0"/>
            <a:ext cx="5394960" cy="85343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Section and segments</a:t>
            </a:r>
            <a:endParaRPr/>
          </a:p>
        </p:txBody>
      </p:sp>
      <p:sp>
        <p:nvSpPr>
          <p:cNvPr id="397" name="Google Shape;397;p36"/>
          <p:cNvSpPr/>
          <p:nvPr/>
        </p:nvSpPr>
        <p:spPr>
          <a:xfrm rot="5400000">
            <a:off x="3083890" y="309222"/>
            <a:ext cx="177800" cy="3289299"/>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398" name="Google Shape;398;p36"/>
          <p:cNvSpPr/>
          <p:nvPr/>
        </p:nvSpPr>
        <p:spPr>
          <a:xfrm>
            <a:off x="2445797" y="2029938"/>
            <a:ext cx="106221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399" name="Google Shape;399;p36"/>
          <p:cNvSpPr txBox="1"/>
          <p:nvPr/>
        </p:nvSpPr>
        <p:spPr>
          <a:xfrm>
            <a:off x="5299618" y="1730677"/>
            <a:ext cx="6356505"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u="sng">
                <a:solidFill>
                  <a:schemeClr val="dk1"/>
                </a:solidFill>
                <a:latin typeface="Century Gothic"/>
                <a:ea typeface="Century Gothic"/>
                <a:cs typeface="Century Gothic"/>
                <a:sym typeface="Century Gothic"/>
              </a:rPr>
              <a:t>Example: </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Length of a section named dend is 10 µm, if we want to examine the voltage at location which is after 7 µm from point 0, we should do:</a:t>
            </a:r>
            <a:br>
              <a:rPr lang="en-US" sz="1800">
                <a:solidFill>
                  <a:schemeClr val="dk1"/>
                </a:solidFill>
                <a:latin typeface="Century Gothic"/>
                <a:ea typeface="Century Gothic"/>
                <a:cs typeface="Century Gothic"/>
                <a:sym typeface="Century Gothic"/>
              </a:rPr>
            </a:br>
            <a:r>
              <a:rPr lang="en-US" sz="1800">
                <a:solidFill>
                  <a:schemeClr val="dk1"/>
                </a:solidFill>
                <a:latin typeface="Century Gothic"/>
                <a:ea typeface="Century Gothic"/>
                <a:cs typeface="Century Gothic"/>
                <a:sym typeface="Century Gothic"/>
              </a:rPr>
              <a:t>	dend(0.7).v</a:t>
            </a:r>
            <a:endParaRPr/>
          </a:p>
          <a:p>
            <a:pPr indent="0" lvl="0" marL="0" marR="0" rtl="0" algn="l">
              <a:spcBef>
                <a:spcPts val="0"/>
              </a:spcBef>
              <a:spcAft>
                <a:spcPts val="0"/>
              </a:spcAft>
              <a:buNone/>
            </a:pPr>
            <a:r>
              <a:t/>
            </a:r>
            <a:endParaRPr sz="18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Also if the length of the section is 100 µm and we want to examine location 70 µm we would write dend(0.7).v</a:t>
            </a:r>
            <a:endParaRPr/>
          </a:p>
        </p:txBody>
      </p:sp>
      <p:pic>
        <p:nvPicPr>
          <p:cNvPr id="400" name="Google Shape;400;p36"/>
          <p:cNvPicPr preferRelativeResize="0"/>
          <p:nvPr/>
        </p:nvPicPr>
        <p:blipFill rotWithShape="1">
          <a:blip r:embed="rId3">
            <a:alphaModFix/>
          </a:blip>
          <a:srcRect b="0" l="0" r="0" t="0"/>
          <a:stretch/>
        </p:blipFill>
        <p:spPr>
          <a:xfrm>
            <a:off x="1139539" y="2564237"/>
            <a:ext cx="4068565" cy="26783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pic>
        <p:nvPicPr>
          <p:cNvPr id="405" name="Google Shape;405;p37"/>
          <p:cNvPicPr preferRelativeResize="0"/>
          <p:nvPr/>
        </p:nvPicPr>
        <p:blipFill rotWithShape="1">
          <a:blip r:embed="rId3">
            <a:alphaModFix/>
          </a:blip>
          <a:srcRect b="0" l="0" r="0" t="0"/>
          <a:stretch/>
        </p:blipFill>
        <p:spPr>
          <a:xfrm>
            <a:off x="335633" y="2499845"/>
            <a:ext cx="5296025" cy="704622"/>
          </a:xfrm>
          <a:prstGeom prst="rect">
            <a:avLst/>
          </a:prstGeom>
          <a:noFill/>
          <a:ln>
            <a:noFill/>
          </a:ln>
        </p:spPr>
      </p:pic>
      <p:sp>
        <p:nvSpPr>
          <p:cNvPr id="406" name="Google Shape;406;p37"/>
          <p:cNvSpPr txBox="1"/>
          <p:nvPr>
            <p:ph type="title"/>
          </p:nvPr>
        </p:nvSpPr>
        <p:spPr>
          <a:xfrm>
            <a:off x="152400" y="1"/>
            <a:ext cx="10515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voltage travel in the cable</a:t>
            </a:r>
            <a:endParaRPr/>
          </a:p>
        </p:txBody>
      </p:sp>
      <p:sp>
        <p:nvSpPr>
          <p:cNvPr id="407" name="Google Shape;407;p37"/>
          <p:cNvSpPr/>
          <p:nvPr/>
        </p:nvSpPr>
        <p:spPr>
          <a:xfrm rot="5400000">
            <a:off x="3083889" y="309321"/>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08" name="Google Shape;408;p37"/>
          <p:cNvSpPr/>
          <p:nvPr/>
        </p:nvSpPr>
        <p:spPr>
          <a:xfrm>
            <a:off x="2445801" y="2029950"/>
            <a:ext cx="13194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409" name="Google Shape;409;p37"/>
          <p:cNvPicPr preferRelativeResize="0"/>
          <p:nvPr/>
        </p:nvPicPr>
        <p:blipFill rotWithShape="1">
          <a:blip r:embed="rId4">
            <a:alphaModFix/>
          </a:blip>
          <a:srcRect b="0" l="0" r="0" t="0"/>
          <a:stretch/>
        </p:blipFill>
        <p:spPr>
          <a:xfrm rot="-1741754">
            <a:off x="1630869" y="1452942"/>
            <a:ext cx="1556630" cy="239480"/>
          </a:xfrm>
          <a:prstGeom prst="rect">
            <a:avLst/>
          </a:prstGeom>
          <a:noFill/>
          <a:ln>
            <a:noFill/>
          </a:ln>
        </p:spPr>
      </p:pic>
      <p:pic>
        <p:nvPicPr>
          <p:cNvPr id="410" name="Google Shape;410;p37"/>
          <p:cNvPicPr preferRelativeResize="0"/>
          <p:nvPr/>
        </p:nvPicPr>
        <p:blipFill rotWithShape="1">
          <a:blip r:embed="rId4">
            <a:alphaModFix/>
          </a:blip>
          <a:srcRect b="0" l="0" r="0" t="0"/>
          <a:stretch/>
        </p:blipFill>
        <p:spPr>
          <a:xfrm rot="-1741754">
            <a:off x="2564344" y="1441414"/>
            <a:ext cx="1556630" cy="239480"/>
          </a:xfrm>
          <a:prstGeom prst="rect">
            <a:avLst/>
          </a:prstGeom>
          <a:noFill/>
          <a:ln>
            <a:noFill/>
          </a:ln>
        </p:spPr>
      </p:pic>
      <p:pic>
        <p:nvPicPr>
          <p:cNvPr id="411" name="Google Shape;411;p37"/>
          <p:cNvPicPr preferRelativeResize="0"/>
          <p:nvPr/>
        </p:nvPicPr>
        <p:blipFill rotWithShape="1">
          <a:blip r:embed="rId4">
            <a:alphaModFix/>
          </a:blip>
          <a:srcRect b="0" l="0" r="0" t="0"/>
          <a:stretch/>
        </p:blipFill>
        <p:spPr>
          <a:xfrm rot="-1741754">
            <a:off x="3388796" y="1425966"/>
            <a:ext cx="1556630" cy="239480"/>
          </a:xfrm>
          <a:prstGeom prst="rect">
            <a:avLst/>
          </a:prstGeom>
          <a:noFill/>
          <a:ln>
            <a:noFill/>
          </a:ln>
        </p:spPr>
      </p:pic>
      <p:pic>
        <p:nvPicPr>
          <p:cNvPr id="412" name="Google Shape;412;p37"/>
          <p:cNvPicPr preferRelativeResize="0"/>
          <p:nvPr/>
        </p:nvPicPr>
        <p:blipFill rotWithShape="1">
          <a:blip r:embed="rId4">
            <a:alphaModFix/>
          </a:blip>
          <a:srcRect b="0" l="0" r="0" t="0"/>
          <a:stretch/>
        </p:blipFill>
        <p:spPr>
          <a:xfrm rot="-1741754">
            <a:off x="4250985" y="1452942"/>
            <a:ext cx="1556630" cy="239480"/>
          </a:xfrm>
          <a:prstGeom prst="rect">
            <a:avLst/>
          </a:prstGeom>
          <a:noFill/>
          <a:ln>
            <a:noFill/>
          </a:ln>
        </p:spPr>
      </p:pic>
      <p:sp>
        <p:nvSpPr>
          <p:cNvPr id="413" name="Google Shape;413;p37"/>
          <p:cNvSpPr/>
          <p:nvPr/>
        </p:nvSpPr>
        <p:spPr>
          <a:xfrm>
            <a:off x="441025" y="3649274"/>
            <a:ext cx="6379800" cy="2566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add a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 = h.Exp2Syn(dend(</a:t>
            </a:r>
            <a:r>
              <a:rPr i="1" lang="en-US">
                <a:solidFill>
                  <a:srgbClr val="797979"/>
                </a:solidFill>
                <a:latin typeface="Courier"/>
                <a:ea typeface="Courier"/>
                <a:cs typeface="Courier"/>
                <a:sym typeface="Courier"/>
              </a:rPr>
              <a:t>1</a:t>
            </a:r>
            <a:r>
              <a:rPr i="1" lang="en-US">
                <a:latin typeface="Courier"/>
                <a:ea typeface="Courier"/>
                <a:cs typeface="Courier"/>
                <a:sym typeface="Courier"/>
              </a:rPr>
              <a:t>))</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synapse.tau1 = </a:t>
            </a:r>
            <a:r>
              <a:rPr i="1" lang="en-US">
                <a:solidFill>
                  <a:srgbClr val="797979"/>
                </a:solidFill>
                <a:latin typeface="Courier"/>
                <a:ea typeface="Courier"/>
                <a:cs typeface="Courier"/>
                <a:sym typeface="Courier"/>
              </a:rPr>
              <a:t>0.3</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synapse.tau2 = </a:t>
            </a:r>
            <a:r>
              <a:rPr i="1" lang="en-US">
                <a:solidFill>
                  <a:srgbClr val="797979"/>
                </a:solidFill>
                <a:latin typeface="Courier"/>
                <a:ea typeface="Courier"/>
                <a:cs typeface="Courier"/>
                <a:sym typeface="Courier"/>
              </a:rPr>
              <a:t>1.8</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stim=h.NetStim()</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stim.number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stim.noise = </a:t>
            </a:r>
            <a:r>
              <a:rPr i="1" lang="en-US">
                <a:solidFill>
                  <a:srgbClr val="797979"/>
                </a:solidFill>
                <a:latin typeface="Courier"/>
                <a:ea typeface="Courier"/>
                <a:cs typeface="Courier"/>
                <a:sym typeface="Courier"/>
              </a:rPr>
              <a:t>0</a:t>
            </a:r>
            <a:r>
              <a:rPr i="1" lang="en-US">
                <a:latin typeface="Courier"/>
                <a:ea typeface="Courier"/>
                <a:cs typeface="Courier"/>
                <a:sym typeface="Courier"/>
              </a:rPr>
              <a:t> </a:t>
            </a:r>
            <a:r>
              <a:rPr i="1" lang="en-US">
                <a:solidFill>
                  <a:srgbClr val="4F9192"/>
                </a:solidFill>
                <a:latin typeface="Courier"/>
                <a:ea typeface="Courier"/>
                <a:cs typeface="Courier"/>
                <a:sym typeface="Courier"/>
              </a:rPr>
              <a:t># no noise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stim.interval = </a:t>
            </a:r>
            <a:r>
              <a:rPr i="1" lang="en-US">
                <a:solidFill>
                  <a:srgbClr val="797979"/>
                </a:solidFill>
                <a:latin typeface="Courier"/>
                <a:ea typeface="Courier"/>
                <a:cs typeface="Courier"/>
                <a:sym typeface="Courier"/>
              </a:rPr>
              <a:t>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 = h.NetCon(stim, synapse)</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net_con.weight[0]= </a:t>
            </a:r>
            <a:r>
              <a:rPr i="1" lang="en-US">
                <a:solidFill>
                  <a:srgbClr val="797979"/>
                </a:solidFill>
                <a:latin typeface="Courier"/>
                <a:ea typeface="Courier"/>
                <a:cs typeface="Courier"/>
                <a:sym typeface="Courier"/>
              </a:rPr>
              <a:t>0.0004</a:t>
            </a:r>
            <a:endParaRPr>
              <a:solidFill>
                <a:srgbClr val="797979"/>
              </a:solidFill>
              <a:latin typeface="Courier"/>
              <a:ea typeface="Courier"/>
              <a:cs typeface="Courier"/>
              <a:sym typeface="Courier"/>
            </a:endParaRPr>
          </a:p>
        </p:txBody>
      </p:sp>
      <p:sp>
        <p:nvSpPr>
          <p:cNvPr id="414" name="Google Shape;414;p37"/>
          <p:cNvSpPr/>
          <p:nvPr/>
        </p:nvSpPr>
        <p:spPr>
          <a:xfrm>
            <a:off x="4986625" y="1864975"/>
            <a:ext cx="773100" cy="1296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7"/>
          <p:cNvSpPr txBox="1"/>
          <p:nvPr/>
        </p:nvSpPr>
        <p:spPr>
          <a:xfrm>
            <a:off x="5860675" y="1750350"/>
            <a:ext cx="1477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synaptic input</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203687" y="0"/>
            <a:ext cx="3210073" cy="5181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40"/>
              <a:buFont typeface="Century Gothic"/>
              <a:buNone/>
            </a:pPr>
            <a:r>
              <a:rPr lang="en-US" sz="3240"/>
              <a:t>Introduction</a:t>
            </a:r>
            <a:endParaRPr/>
          </a:p>
        </p:txBody>
      </p:sp>
      <p:sp>
        <p:nvSpPr>
          <p:cNvPr id="158" name="Google Shape;158;p20"/>
          <p:cNvSpPr txBox="1"/>
          <p:nvPr>
            <p:ph idx="1" type="body"/>
          </p:nvPr>
        </p:nvSpPr>
        <p:spPr>
          <a:xfrm>
            <a:off x="287261" y="1106130"/>
            <a:ext cx="11712900" cy="575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800"/>
              <a:buNone/>
            </a:pPr>
            <a:r>
              <a:rPr lang="en-US"/>
              <a:t>The </a:t>
            </a:r>
            <a:r>
              <a:rPr b="1" lang="en-US"/>
              <a:t>NEURON Simulation Environment</a:t>
            </a:r>
            <a:r>
              <a:rPr lang="en-US"/>
              <a:t> is designed for modeling </a:t>
            </a:r>
            <a:r>
              <a:rPr lang="en-US">
                <a:solidFill>
                  <a:srgbClr val="FF0000"/>
                </a:solidFill>
              </a:rPr>
              <a:t>individual neurons</a:t>
            </a:r>
            <a:r>
              <a:rPr lang="en-US"/>
              <a:t> and networks of neurons.</a:t>
            </a:r>
            <a:endParaRPr/>
          </a:p>
          <a:p>
            <a:pPr indent="0" lvl="0" marL="0" rtl="0" algn="l">
              <a:lnSpc>
                <a:spcPct val="90000"/>
              </a:lnSpc>
              <a:spcBef>
                <a:spcPts val="1000"/>
              </a:spcBef>
              <a:spcAft>
                <a:spcPts val="0"/>
              </a:spcAft>
              <a:buSzPts val="1800"/>
              <a:buNone/>
            </a:pPr>
            <a:r>
              <a:rPr lang="en-US"/>
              <a:t>It is particularly well-suited to explore problems which are closely linked to experimental data.</a:t>
            </a:r>
            <a:br>
              <a:rPr lang="en-US"/>
            </a:br>
            <a:endParaRPr/>
          </a:p>
          <a:p>
            <a:pPr indent="0" lvl="0" marL="0" rtl="0" algn="l">
              <a:lnSpc>
                <a:spcPct val="90000"/>
              </a:lnSpc>
              <a:spcBef>
                <a:spcPts val="1000"/>
              </a:spcBef>
              <a:spcAft>
                <a:spcPts val="0"/>
              </a:spcAft>
              <a:buSzPts val="1800"/>
              <a:buNone/>
            </a:pPr>
            <a:r>
              <a:rPr lang="en-US"/>
              <a:t>NEURON was build and is maintained by Ted Carnevale and Michael Hines, lately the Blue Brain Project is becoming heavily involved with the development of the software</a:t>
            </a:r>
            <a:br>
              <a:rPr lang="en-US"/>
            </a:br>
            <a:endParaRPr/>
          </a:p>
          <a:p>
            <a:pPr indent="0" lvl="0" marL="0" rtl="0" algn="l">
              <a:lnSpc>
                <a:spcPct val="90000"/>
              </a:lnSpc>
              <a:spcBef>
                <a:spcPts val="1000"/>
              </a:spcBef>
              <a:spcAft>
                <a:spcPts val="0"/>
              </a:spcAft>
              <a:buSzPts val="1800"/>
              <a:buNone/>
            </a:pPr>
            <a:r>
              <a:rPr lang="en-US"/>
              <a:t>Neuron is written in C &amp; C++, the interface with the simulator is with HOC, but a python wrapper was build and now commonly used instead of HOC (NEURON is used as a python package). In addition  User-defined mechanisms such as voltage- and ligand-gated ion channels are used in order to expand NEURON (mod files, need to be compiled).</a:t>
            </a:r>
            <a:endParaRPr/>
          </a:p>
          <a:p>
            <a:pPr indent="0" lvl="0" marL="0" rtl="0" algn="l">
              <a:lnSpc>
                <a:spcPct val="90000"/>
              </a:lnSpc>
              <a:spcBef>
                <a:spcPts val="1000"/>
              </a:spcBef>
              <a:spcAft>
                <a:spcPts val="0"/>
              </a:spcAft>
              <a:buSzPts val="1800"/>
              <a:buNone/>
            </a:pPr>
            <a:r>
              <a:rPr b="1" lang="en-US" u="sng"/>
              <a:t>In this presentation I will show the following examples:</a:t>
            </a:r>
            <a:endParaRPr/>
          </a:p>
          <a:p>
            <a:pPr indent="-342900" lvl="0" marL="342900" rtl="0" algn="l">
              <a:lnSpc>
                <a:spcPct val="90000"/>
              </a:lnSpc>
              <a:spcBef>
                <a:spcPts val="1000"/>
              </a:spcBef>
              <a:spcAft>
                <a:spcPts val="0"/>
              </a:spcAft>
              <a:buSzPts val="1800"/>
              <a:buChar char="🠶"/>
            </a:pPr>
            <a:r>
              <a:rPr lang="en-US"/>
              <a:t>Single compartment model </a:t>
            </a:r>
            <a:endParaRPr/>
          </a:p>
          <a:p>
            <a:pPr indent="-342900" lvl="0" marL="342900" rtl="0" algn="l">
              <a:lnSpc>
                <a:spcPct val="90000"/>
              </a:lnSpc>
              <a:spcBef>
                <a:spcPts val="1000"/>
              </a:spcBef>
              <a:spcAft>
                <a:spcPts val="0"/>
              </a:spcAft>
              <a:buSzPts val="1800"/>
              <a:buChar char="🠶"/>
            </a:pPr>
            <a:r>
              <a:rPr lang="en-US"/>
              <a:t>Ball and Stick model and a replication of a published result (Gidon et al.)</a:t>
            </a:r>
            <a:endParaRPr/>
          </a:p>
          <a:p>
            <a:pPr indent="-342900" lvl="0" marL="342900" rtl="0" algn="l">
              <a:lnSpc>
                <a:spcPct val="90000"/>
              </a:lnSpc>
              <a:spcBef>
                <a:spcPts val="1000"/>
              </a:spcBef>
              <a:spcAft>
                <a:spcPts val="0"/>
              </a:spcAft>
              <a:buSzPts val="1800"/>
              <a:buChar char="🠶"/>
            </a:pPr>
            <a:r>
              <a:rPr lang="en-US"/>
              <a:t>Layer 5 Pyramidal cell and two replications of published results (Hay et al., Doron et al.)</a:t>
            </a:r>
            <a:endParaRPr/>
          </a:p>
          <a:p>
            <a:pPr indent="0" lvl="0" marL="0" rtl="0" algn="l">
              <a:lnSpc>
                <a:spcPct val="90000"/>
              </a:lnSpc>
              <a:spcBef>
                <a:spcPts val="1000"/>
              </a:spcBef>
              <a:spcAft>
                <a:spcPts val="0"/>
              </a:spcAft>
              <a:buSzPts val="1800"/>
              <a:buNone/>
            </a:pPr>
            <a:r>
              <a:t/>
            </a:r>
            <a:endParaRPr/>
          </a:p>
          <a:p>
            <a:pPr indent="0" lvl="0" marL="0" rtl="0" algn="l">
              <a:lnSpc>
                <a:spcPct val="90000"/>
              </a:lnSpc>
              <a:spcBef>
                <a:spcPts val="1000"/>
              </a:spcBef>
              <a:spcAft>
                <a:spcPts val="0"/>
              </a:spcAft>
              <a:buSzPts val="1800"/>
              <a:buNone/>
            </a:pPr>
            <a:r>
              <a:rPr lang="en-US"/>
              <a:t>This presentation is accompanied with jupyter notebooks which contain the complete code of each example - </a:t>
            </a:r>
            <a:r>
              <a:rPr lang="en-US" u="sng">
                <a:solidFill>
                  <a:schemeClr val="hlink"/>
                </a:solidFill>
                <a:hlinkClick r:id="rId3"/>
              </a:rPr>
              <a:t>https://goo.gl/pke4hk</a:t>
            </a:r>
            <a:r>
              <a:rPr lang="en-US"/>
              <a:t> (</a:t>
            </a:r>
            <a:r>
              <a:rPr b="1" lang="en-US"/>
              <a:t>nrnivmodel mods</a:t>
            </a:r>
            <a:r>
              <a:rPr lang="en-US"/>
              <a:t>)</a:t>
            </a:r>
            <a:endParaRPr/>
          </a:p>
          <a:p>
            <a:pPr indent="0" lvl="0" marL="0" rtl="0" algn="l">
              <a:lnSpc>
                <a:spcPct val="90000"/>
              </a:lnSpc>
              <a:spcBef>
                <a:spcPts val="1000"/>
              </a:spcBef>
              <a:spcAft>
                <a:spcPts val="0"/>
              </a:spcAft>
              <a:buSzPts val="1800"/>
              <a:buNone/>
            </a:pPr>
            <a:r>
              <a:t/>
            </a:r>
            <a:endParaRPr/>
          </a:p>
        </p:txBody>
      </p:sp>
      <p:sp>
        <p:nvSpPr>
          <p:cNvPr id="159" name="Google Shape;159;p20"/>
          <p:cNvSpPr txBox="1"/>
          <p:nvPr/>
        </p:nvSpPr>
        <p:spPr>
          <a:xfrm>
            <a:off x="8947446" y="0"/>
            <a:ext cx="322075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entury Gothic"/>
                <a:ea typeface="Century Gothic"/>
                <a:cs typeface="Century Gothic"/>
                <a:sym typeface="Century Gothic"/>
                <a:hlinkClick r:id="rId4"/>
              </a:rPr>
              <a:t>Read More About NEURON</a:t>
            </a:r>
            <a:endParaRPr sz="1800">
              <a:solidFill>
                <a:schemeClr val="dk1"/>
              </a:solidFill>
              <a:latin typeface="Century Gothic"/>
              <a:ea typeface="Century Gothic"/>
              <a:cs typeface="Century Gothic"/>
              <a:sym typeface="Century Gothic"/>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38"/>
          <p:cNvSpPr txBox="1"/>
          <p:nvPr>
            <p:ph type="title"/>
          </p:nvPr>
        </p:nvSpPr>
        <p:spPr>
          <a:xfrm>
            <a:off x="152400" y="1"/>
            <a:ext cx="10515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voltage travel in the cable</a:t>
            </a:r>
            <a:endParaRPr/>
          </a:p>
        </p:txBody>
      </p:sp>
      <p:sp>
        <p:nvSpPr>
          <p:cNvPr id="421" name="Google Shape;421;p38"/>
          <p:cNvSpPr/>
          <p:nvPr/>
        </p:nvSpPr>
        <p:spPr>
          <a:xfrm>
            <a:off x="250525" y="1107925"/>
            <a:ext cx="6988500" cy="32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set_recording</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dend_vs = []</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b="1" i="1" lang="en-US">
                <a:solidFill>
                  <a:srgbClr val="008F00"/>
                </a:solidFill>
                <a:latin typeface="Courier"/>
                <a:ea typeface="Courier"/>
                <a:cs typeface="Courier"/>
                <a:sym typeface="Courier"/>
              </a:rPr>
              <a:t>for</a:t>
            </a:r>
            <a:r>
              <a:rPr i="1" lang="en-US">
                <a:latin typeface="Courier"/>
                <a:ea typeface="Courier"/>
                <a:cs typeface="Courier"/>
                <a:sym typeface="Courier"/>
              </a:rPr>
              <a:t> seg </a:t>
            </a:r>
            <a:r>
              <a:rPr b="1" i="1" lang="en-US">
                <a:solidFill>
                  <a:srgbClr val="BB49FF"/>
                </a:solidFill>
                <a:latin typeface="Courier"/>
                <a:ea typeface="Courier"/>
                <a:cs typeface="Courier"/>
                <a:sym typeface="Courier"/>
              </a:rPr>
              <a:t>in</a:t>
            </a:r>
            <a:r>
              <a:rPr i="1" lang="en-US">
                <a:latin typeface="Courier"/>
                <a:ea typeface="Courier"/>
                <a:cs typeface="Courier"/>
                <a:sym typeface="Courier"/>
              </a:rPr>
              <a:t> dend:</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    dend_vs.append(h.Vector())</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    dend_vs[</a:t>
            </a:r>
            <a:r>
              <a:rPr i="1" lang="en-US">
                <a:solidFill>
                  <a:srgbClr val="797979"/>
                </a:solidFill>
                <a:latin typeface="Courier"/>
                <a:ea typeface="Courier"/>
                <a:cs typeface="Courier"/>
                <a:sym typeface="Courier"/>
              </a:rPr>
              <a:t>-1</a:t>
            </a:r>
            <a:r>
              <a:rPr i="1" lang="en-US">
                <a:latin typeface="Courier"/>
                <a:ea typeface="Courier"/>
                <a:cs typeface="Courier"/>
                <a:sym typeface="Courier"/>
              </a:rPr>
              <a:t>].record(seg._ref_v)</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run the simulation</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t = h.Vector()</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I = h.Vector()</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I.record(synapse._ref_i)  </a:t>
            </a:r>
            <a:endParaRPr i="1">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t.record(h._ref_t)  </a:t>
            </a:r>
            <a:r>
              <a:rPr i="1" lang="en-US">
                <a:solidFill>
                  <a:srgbClr val="4F9192"/>
                </a:solidFill>
                <a:latin typeface="Courier"/>
                <a:ea typeface="Courier"/>
                <a:cs typeface="Courier"/>
                <a:sym typeface="Courier"/>
              </a:rPr>
              <a:t>#record time.</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h.v_init = </a:t>
            </a:r>
            <a:r>
              <a:rPr i="1" lang="en-US">
                <a:solidFill>
                  <a:srgbClr val="797979"/>
                </a:solidFill>
                <a:latin typeface="Courier"/>
                <a:ea typeface="Courier"/>
                <a:cs typeface="Courier"/>
                <a:sym typeface="Courier"/>
              </a:rPr>
              <a:t>-70</a:t>
            </a:r>
            <a:r>
              <a:rPr i="1" lang="en-US">
                <a:latin typeface="Courier"/>
                <a:ea typeface="Courier"/>
                <a:cs typeface="Courier"/>
                <a:sym typeface="Courier"/>
              </a:rPr>
              <a:t>  </a:t>
            </a:r>
            <a:r>
              <a:rPr i="1" lang="en-US">
                <a:solidFill>
                  <a:srgbClr val="4F9192"/>
                </a:solidFill>
                <a:latin typeface="Courier"/>
                <a:ea typeface="Courier"/>
                <a:cs typeface="Courier"/>
                <a:sym typeface="Courier"/>
              </a:rPr>
              <a:t># set starting voltage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rPr i="1" lang="en-US">
                <a:latin typeface="Courier"/>
                <a:ea typeface="Courier"/>
                <a:cs typeface="Courier"/>
                <a:sym typeface="Courier"/>
              </a:rPr>
              <a:t>h.tstop = </a:t>
            </a:r>
            <a:r>
              <a:rPr i="1" lang="en-US">
                <a:solidFill>
                  <a:srgbClr val="797979"/>
                </a:solidFill>
                <a:latin typeface="Courier"/>
                <a:ea typeface="Courier"/>
                <a:cs typeface="Courier"/>
                <a:sym typeface="Courier"/>
              </a:rPr>
              <a:t>125</a:t>
            </a:r>
            <a:r>
              <a:rPr i="1" lang="en-US">
                <a:latin typeface="Courier"/>
                <a:ea typeface="Courier"/>
                <a:cs typeface="Courier"/>
                <a:sym typeface="Courier"/>
              </a:rPr>
              <a:t>  </a:t>
            </a:r>
            <a:r>
              <a:rPr i="1" lang="en-US">
                <a:solidFill>
                  <a:srgbClr val="4F9192"/>
                </a:solidFill>
                <a:latin typeface="Courier"/>
                <a:ea typeface="Courier"/>
                <a:cs typeface="Courier"/>
                <a:sym typeface="Courier"/>
              </a:rPr>
              <a:t># set simulation time</a:t>
            </a:r>
            <a:endParaRPr i="1">
              <a:solidFill>
                <a:srgbClr val="4F9192"/>
              </a:solidFill>
              <a:latin typeface="Courier"/>
              <a:ea typeface="Courier"/>
              <a:cs typeface="Courier"/>
              <a:sym typeface="Courier"/>
            </a:endParaRPr>
          </a:p>
          <a:p>
            <a:pPr indent="0" lvl="0" marL="0" marR="0" rtl="0" algn="l">
              <a:spcBef>
                <a:spcPts val="0"/>
              </a:spcBef>
              <a:spcAft>
                <a:spcPts val="0"/>
              </a:spcAft>
              <a:buSzPts val="1100"/>
              <a:buNone/>
            </a:pPr>
            <a:r>
              <a:rPr i="1" lang="en-US">
                <a:latin typeface="Courier"/>
                <a:ea typeface="Courier"/>
                <a:cs typeface="Courier"/>
                <a:sym typeface="Courier"/>
              </a:rPr>
              <a:t>h.run()  </a:t>
            </a:r>
            <a:r>
              <a:rPr i="1" lang="en-US">
                <a:solidFill>
                  <a:srgbClr val="4F9192"/>
                </a:solidFill>
                <a:latin typeface="Courier"/>
                <a:ea typeface="Courier"/>
                <a:cs typeface="Courier"/>
                <a:sym typeface="Courier"/>
              </a:rPr>
              <a:t># run simulation</a:t>
            </a:r>
            <a:endParaRPr i="1">
              <a:solidFill>
                <a:srgbClr val="4F9192"/>
              </a:solidFill>
              <a:latin typeface="Courier"/>
              <a:ea typeface="Courier"/>
              <a:cs typeface="Courier"/>
              <a:sym typeface="Courier"/>
            </a:endParaRPr>
          </a:p>
          <a:p>
            <a:pPr indent="0" lvl="0" marL="0" rtl="0" algn="l">
              <a:spcBef>
                <a:spcPts val="0"/>
              </a:spcBef>
              <a:spcAft>
                <a:spcPts val="0"/>
              </a:spcAft>
              <a:buSzPts val="1100"/>
              <a:buNone/>
            </a:pPr>
            <a:r>
              <a:t/>
            </a:r>
            <a:endParaRPr i="1">
              <a:latin typeface="Courier"/>
              <a:ea typeface="Courier"/>
              <a:cs typeface="Courier"/>
              <a:sym typeface="Courier"/>
            </a:endParaRPr>
          </a:p>
          <a:p>
            <a:pPr indent="0" lvl="0" marL="0" rtl="0" algn="l">
              <a:spcBef>
                <a:spcPts val="0"/>
              </a:spcBef>
              <a:spcAft>
                <a:spcPts val="0"/>
              </a:spcAft>
              <a:buSzPts val="1100"/>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Clr>
                <a:schemeClr val="dk1"/>
              </a:buClr>
              <a:buSzPts val="1100"/>
              <a:buFont typeface="Arial"/>
              <a:buNone/>
            </a:pPr>
            <a:r>
              <a:t/>
            </a:r>
            <a:endParaRPr i="1">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a:solidFill>
                <a:srgbClr val="4F9192"/>
              </a:solidFill>
              <a:latin typeface="Courier"/>
              <a:ea typeface="Courier"/>
              <a:cs typeface="Courier"/>
              <a:sym typeface="Courier"/>
            </a:endParaRPr>
          </a:p>
        </p:txBody>
      </p:sp>
      <p:pic>
        <p:nvPicPr>
          <p:cNvPr id="422" name="Google Shape;422;p38"/>
          <p:cNvPicPr preferRelativeResize="0"/>
          <p:nvPr/>
        </p:nvPicPr>
        <p:blipFill>
          <a:blip r:embed="rId3">
            <a:alphaModFix/>
          </a:blip>
          <a:stretch>
            <a:fillRect/>
          </a:stretch>
        </p:blipFill>
        <p:spPr>
          <a:xfrm>
            <a:off x="6840075" y="1488925"/>
            <a:ext cx="4336675" cy="2884925"/>
          </a:xfrm>
          <a:prstGeom prst="rect">
            <a:avLst/>
          </a:prstGeom>
          <a:noFill/>
          <a:ln>
            <a:noFill/>
          </a:ln>
        </p:spPr>
      </p:pic>
      <p:sp>
        <p:nvSpPr>
          <p:cNvPr id="423" name="Google Shape;423;p38"/>
          <p:cNvSpPr txBox="1"/>
          <p:nvPr/>
        </p:nvSpPr>
        <p:spPr>
          <a:xfrm>
            <a:off x="301200" y="4525350"/>
            <a:ext cx="6312000" cy="196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plot the results</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plt.figure(figsize=(8,5))</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b="1" i="1" lang="en-US">
                <a:solidFill>
                  <a:srgbClr val="008F00"/>
                </a:solidFill>
                <a:latin typeface="Courier"/>
                <a:ea typeface="Courier"/>
                <a:cs typeface="Courier"/>
                <a:sym typeface="Courier"/>
              </a:rPr>
              <a:t>for</a:t>
            </a:r>
            <a:r>
              <a:rPr i="1" lang="en-US">
                <a:solidFill>
                  <a:schemeClr val="dk1"/>
                </a:solidFill>
                <a:latin typeface="Courier"/>
                <a:ea typeface="Courier"/>
                <a:cs typeface="Courier"/>
                <a:sym typeface="Courier"/>
              </a:rPr>
              <a:t> i,v </a:t>
            </a:r>
            <a:r>
              <a:rPr b="1" i="1" lang="en-US">
                <a:solidFill>
                  <a:srgbClr val="BB49FF"/>
                </a:solidFill>
                <a:latin typeface="Courier"/>
                <a:ea typeface="Courier"/>
                <a:cs typeface="Courier"/>
                <a:sym typeface="Courier"/>
              </a:rPr>
              <a:t>in</a:t>
            </a:r>
            <a:r>
              <a:rPr i="1" lang="en-US">
                <a:solidFill>
                  <a:schemeClr val="dk1"/>
                </a:solidFill>
                <a:latin typeface="Courier"/>
                <a:ea typeface="Courier"/>
                <a:cs typeface="Courier"/>
                <a:sym typeface="Courier"/>
              </a:rPr>
              <a:t> list(enumerate(dend_vs))[::3]:</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    plt.plot(t, v, color=(0,0,0.5+0.5*i/len(dend_vs)), </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             label = '</a:t>
            </a:r>
            <a:r>
              <a:rPr i="1" lang="en-US">
                <a:solidFill>
                  <a:srgbClr val="BA2121"/>
                </a:solidFill>
                <a:latin typeface="Courier"/>
                <a:ea typeface="Courier"/>
                <a:cs typeface="Courier"/>
                <a:sym typeface="Courier"/>
              </a:rPr>
              <a:t>dend('+str(round(i/len(dend_vs), 2))+')</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plt.xlabel("</a:t>
            </a:r>
            <a:r>
              <a:rPr i="1" lang="en-US">
                <a:solidFill>
                  <a:srgbClr val="BA2121"/>
                </a:solidFill>
                <a:latin typeface="Courier"/>
                <a:ea typeface="Courier"/>
                <a:cs typeface="Courier"/>
                <a:sym typeface="Courier"/>
              </a:rPr>
              <a:t>time (ms)</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plt.ylabel("</a:t>
            </a:r>
            <a:r>
              <a:rPr i="1" lang="en-US">
                <a:solidFill>
                  <a:srgbClr val="BA2121"/>
                </a:solidFill>
                <a:latin typeface="Courier"/>
                <a:ea typeface="Courier"/>
                <a:cs typeface="Courier"/>
                <a:sym typeface="Courier"/>
              </a:rPr>
              <a:t>V (mV)</a:t>
            </a:r>
            <a:r>
              <a:rPr i="1" lang="en-US">
                <a:solidFill>
                  <a:schemeClr val="dk1"/>
                </a:solidFill>
                <a:latin typeface="Courier"/>
                <a:ea typeface="Courier"/>
                <a:cs typeface="Courier"/>
                <a:sym typeface="Courier"/>
              </a:rPr>
              <a:t>")</a:t>
            </a:r>
            <a:endParaRPr i="1">
              <a:solidFill>
                <a:schemeClr val="dk1"/>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chemeClr val="dk1"/>
                </a:solidFill>
                <a:latin typeface="Courier"/>
                <a:ea typeface="Courier"/>
                <a:cs typeface="Courier"/>
                <a:sym typeface="Courier"/>
              </a:rPr>
              <a:t>plt.title("</a:t>
            </a:r>
            <a:r>
              <a:rPr i="1" lang="en-US">
                <a:solidFill>
                  <a:srgbClr val="BA2121"/>
                </a:solidFill>
                <a:latin typeface="Courier"/>
                <a:ea typeface="Courier"/>
                <a:cs typeface="Courier"/>
                <a:sym typeface="Courier"/>
              </a:rPr>
              <a:t>attenuation in a passive cable</a:t>
            </a:r>
            <a:r>
              <a:rPr i="1" lang="en-US">
                <a:solidFill>
                  <a:schemeClr val="dk1"/>
                </a:solidFill>
                <a:latin typeface="Courier"/>
                <a:ea typeface="Courier"/>
                <a:cs typeface="Courier"/>
                <a:sym typeface="Courier"/>
              </a:rPr>
              <a:t>")</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3"/>
                                        </p:tgtEl>
                                        <p:attrNameLst>
                                          <p:attrName>style.visibility</p:attrName>
                                        </p:attrNameLst>
                                      </p:cBhvr>
                                      <p:to>
                                        <p:strVal val="visible"/>
                                      </p:to>
                                    </p:set>
                                    <p:animEffect filter="fade" transition="in">
                                      <p:cBhvr>
                                        <p:cTn dur="1000"/>
                                        <p:tgtEl>
                                          <p:spTgt spid="423"/>
                                        </p:tgtEl>
                                      </p:cBhvr>
                                    </p:animEffect>
                                  </p:childTnLst>
                                </p:cTn>
                              </p:par>
                              <p:par>
                                <p:cTn fill="hold" nodeType="withEffect" presetClass="entr" presetID="10" presetSubtype="0">
                                  <p:stCondLst>
                                    <p:cond delay="0"/>
                                  </p:stCondLst>
                                  <p:childTnLst>
                                    <p:set>
                                      <p:cBhvr>
                                        <p:cTn dur="1" fill="hold">
                                          <p:stCondLst>
                                            <p:cond delay="0"/>
                                          </p:stCondLst>
                                        </p:cTn>
                                        <p:tgtEl>
                                          <p:spTgt spid="422"/>
                                        </p:tgtEl>
                                        <p:attrNameLst>
                                          <p:attrName>style.visibility</p:attrName>
                                        </p:attrNameLst>
                                      </p:cBhvr>
                                      <p:to>
                                        <p:strVal val="visible"/>
                                      </p:to>
                                    </p:set>
                                    <p:animEffect filter="fade" transition="in">
                                      <p:cBhvr>
                                        <p:cTn dur="1000"/>
                                        <p:tgtEl>
                                          <p:spTgt spid="4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39"/>
          <p:cNvPicPr preferRelativeResize="0"/>
          <p:nvPr/>
        </p:nvPicPr>
        <p:blipFill rotWithShape="1">
          <a:blip r:embed="rId3">
            <a:alphaModFix/>
          </a:blip>
          <a:srcRect b="-53448" l="0" r="-7066" t="-49391"/>
          <a:stretch/>
        </p:blipFill>
        <p:spPr>
          <a:xfrm>
            <a:off x="389850" y="3612525"/>
            <a:ext cx="5670128" cy="1429278"/>
          </a:xfrm>
          <a:prstGeom prst="rect">
            <a:avLst/>
          </a:prstGeom>
          <a:noFill/>
          <a:ln>
            <a:noFill/>
          </a:ln>
        </p:spPr>
      </p:pic>
      <p:sp>
        <p:nvSpPr>
          <p:cNvPr id="429" name="Google Shape;429;p39"/>
          <p:cNvSpPr txBox="1"/>
          <p:nvPr>
            <p:ph type="title"/>
          </p:nvPr>
        </p:nvSpPr>
        <p:spPr>
          <a:xfrm>
            <a:off x="213341" y="0"/>
            <a:ext cx="91884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forward </a:t>
            </a:r>
            <a:r>
              <a:rPr lang="en-US" sz="3200"/>
              <a:t>propagation</a:t>
            </a:r>
            <a:endParaRPr/>
          </a:p>
        </p:txBody>
      </p:sp>
      <p:sp>
        <p:nvSpPr>
          <p:cNvPr id="430" name="Google Shape;430;p39"/>
          <p:cNvSpPr txBox="1"/>
          <p:nvPr/>
        </p:nvSpPr>
        <p:spPr>
          <a:xfrm>
            <a:off x="123828" y="399226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431" name="Google Shape;431;p39"/>
          <p:cNvSpPr txBox="1"/>
          <p:nvPr/>
        </p:nvSpPr>
        <p:spPr>
          <a:xfrm>
            <a:off x="1034539" y="41594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432" name="Google Shape;432;p39"/>
          <p:cNvSpPr txBox="1"/>
          <p:nvPr/>
        </p:nvSpPr>
        <p:spPr>
          <a:xfrm>
            <a:off x="4852093" y="40054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433" name="Google Shape;433;p39"/>
          <p:cNvSpPr/>
          <p:nvPr/>
        </p:nvSpPr>
        <p:spPr>
          <a:xfrm>
            <a:off x="6046800" y="618775"/>
            <a:ext cx="6145200" cy="422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 # Build Model # #</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  = </a:t>
            </a:r>
            <a:r>
              <a:rPr lang="en-US" sz="1200">
                <a:solidFill>
                  <a:srgbClr val="000000"/>
                </a:solidFill>
                <a:latin typeface="Courier"/>
                <a:ea typeface="Courier"/>
                <a:cs typeface="Courier"/>
                <a:sym typeface="Courier"/>
              </a:rPr>
              <a:t>h.Section(name=</a:t>
            </a:r>
            <a:r>
              <a:rPr lang="en-US" sz="1200">
                <a:solidFill>
                  <a:srgbClr val="C8352B"/>
                </a:solidFill>
                <a:latin typeface="Courier"/>
                <a:ea typeface="Courier"/>
                <a:cs typeface="Courier"/>
                <a:sym typeface="Courier"/>
              </a:rPr>
              <a:t>"soma"</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1/10000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1/Rm - Rm ohm*cm^2</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dend = h.Section(name=</a:t>
            </a:r>
            <a:r>
              <a:rPr lang="en-US" sz="1200">
                <a:solidFill>
                  <a:srgbClr val="C8352B"/>
                </a:solidFill>
                <a:latin typeface="Courier"/>
                <a:ea typeface="Courier"/>
                <a:cs typeface="Courier"/>
                <a:sym typeface="Courier"/>
              </a:rPr>
              <a:t>"dend"</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500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um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 ohm*cm</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1/10000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endParaRPr b="1" sz="1200">
              <a:solidFill>
                <a:schemeClr val="dk1"/>
              </a:solidFill>
              <a:latin typeface="Century Gothic"/>
              <a:ea typeface="Century Gothic"/>
              <a:cs typeface="Century Gothic"/>
              <a:sym typeface="Century Gothic"/>
            </a:endParaRPr>
          </a:p>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h(</a:t>
            </a:r>
            <a:r>
              <a:rPr lang="en-US" sz="1200">
                <a:solidFill>
                  <a:srgbClr val="BA2121"/>
                </a:solidFill>
                <a:latin typeface="Century Gothic"/>
                <a:ea typeface="Century Gothic"/>
                <a:cs typeface="Century Gothic"/>
                <a:sym typeface="Century Gothic"/>
              </a:rPr>
              <a:t>"forall { nseg = int((L/(0.1*lambda_f(100))+0.9)/2)*2 + 1 }"</a:t>
            </a:r>
            <a:r>
              <a:rPr lang="en-US" sz="1200">
                <a:solidFill>
                  <a:schemeClr val="dk1"/>
                </a:solidFill>
                <a:latin typeface="Century Gothic"/>
                <a:ea typeface="Century Gothic"/>
                <a:cs typeface="Century Gothic"/>
                <a:sym typeface="Century Gothic"/>
              </a:rPr>
              <a:t>) </a:t>
            </a:r>
            <a:r>
              <a:rPr lang="en-US" sz="1200">
                <a:solidFill>
                  <a:srgbClr val="4F9192"/>
                </a:solidFill>
                <a:latin typeface="Courier"/>
                <a:ea typeface="Courier"/>
                <a:cs typeface="Courier"/>
                <a:sym typeface="Courier"/>
              </a:rPr>
              <a:t> # set the number</a:t>
            </a:r>
            <a:endParaRPr/>
          </a:p>
          <a:p>
            <a:pPr indent="0" lvl="0" marL="0" marR="0" rtl="0" algn="l">
              <a:spcBef>
                <a:spcPts val="0"/>
              </a:spcBef>
              <a:spcAft>
                <a:spcPts val="0"/>
              </a:spcAft>
              <a:buNone/>
            </a:pPr>
            <a:r>
              <a:rPr lang="en-US" sz="1200">
                <a:solidFill>
                  <a:srgbClr val="4F9192"/>
                </a:solidFill>
                <a:latin typeface="Courier"/>
                <a:ea typeface="Courier"/>
                <a:cs typeface="Courier"/>
                <a:sym typeface="Courier"/>
              </a:rPr>
              <a:t>					#of segments</a:t>
            </a:r>
            <a:endParaRPr sz="1200">
              <a:solidFill>
                <a:schemeClr val="dk1"/>
              </a:solidFill>
              <a:latin typeface="Century Gothic"/>
              <a:ea typeface="Century Gothic"/>
              <a:cs typeface="Century Gothic"/>
              <a:sym typeface="Century Gothic"/>
            </a:endParaRPr>
          </a:p>
        </p:txBody>
      </p:sp>
      <p:sp>
        <p:nvSpPr>
          <p:cNvPr id="434" name="Google Shape;434;p39"/>
          <p:cNvSpPr/>
          <p:nvPr/>
        </p:nvSpPr>
        <p:spPr>
          <a:xfrm>
            <a:off x="853114" y="38970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5" name="Google Shape;435;p39"/>
          <p:cNvSpPr/>
          <p:nvPr/>
        </p:nvSpPr>
        <p:spPr>
          <a:xfrm>
            <a:off x="853113" y="45852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6" name="Google Shape;436;p39"/>
          <p:cNvSpPr/>
          <p:nvPr/>
        </p:nvSpPr>
        <p:spPr>
          <a:xfrm rot="5400000">
            <a:off x="658190" y="1433271"/>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7" name="Google Shape;437;p39"/>
          <p:cNvSpPr/>
          <p:nvPr/>
        </p:nvSpPr>
        <p:spPr>
          <a:xfrm rot="5400000">
            <a:off x="3083889" y="309321"/>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38" name="Google Shape;438;p39"/>
          <p:cNvSpPr txBox="1"/>
          <p:nvPr/>
        </p:nvSpPr>
        <p:spPr>
          <a:xfrm>
            <a:off x="588353" y="1090300"/>
            <a:ext cx="890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439" name="Google Shape;439;p39"/>
          <p:cNvSpPr/>
          <p:nvPr/>
        </p:nvSpPr>
        <p:spPr>
          <a:xfrm>
            <a:off x="2445801" y="2029950"/>
            <a:ext cx="142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440" name="Google Shape;440;p39"/>
          <p:cNvPicPr preferRelativeResize="0"/>
          <p:nvPr/>
        </p:nvPicPr>
        <p:blipFill rotWithShape="1">
          <a:blip r:embed="rId4">
            <a:alphaModFix/>
          </a:blip>
          <a:srcRect b="0" l="0" r="0" t="0"/>
          <a:stretch/>
        </p:blipFill>
        <p:spPr>
          <a:xfrm rot="1004984">
            <a:off x="943449" y="2370266"/>
            <a:ext cx="1556630" cy="239480"/>
          </a:xfrm>
          <a:prstGeom prst="rect">
            <a:avLst/>
          </a:prstGeom>
          <a:noFill/>
          <a:ln>
            <a:noFill/>
          </a:ln>
        </p:spPr>
      </p:pic>
      <p:pic>
        <p:nvPicPr>
          <p:cNvPr id="441" name="Google Shape;441;p39"/>
          <p:cNvPicPr preferRelativeResize="0"/>
          <p:nvPr/>
        </p:nvPicPr>
        <p:blipFill rotWithShape="1">
          <a:blip r:embed="rId4">
            <a:alphaModFix/>
          </a:blip>
          <a:srcRect b="0" l="0" r="0" t="0"/>
          <a:stretch/>
        </p:blipFill>
        <p:spPr>
          <a:xfrm rot="-1741754">
            <a:off x="1630869" y="1452942"/>
            <a:ext cx="1556630" cy="239480"/>
          </a:xfrm>
          <a:prstGeom prst="rect">
            <a:avLst/>
          </a:prstGeom>
          <a:noFill/>
          <a:ln>
            <a:noFill/>
          </a:ln>
        </p:spPr>
      </p:pic>
      <p:pic>
        <p:nvPicPr>
          <p:cNvPr id="442" name="Google Shape;442;p39"/>
          <p:cNvPicPr preferRelativeResize="0"/>
          <p:nvPr/>
        </p:nvPicPr>
        <p:blipFill rotWithShape="1">
          <a:blip r:embed="rId4">
            <a:alphaModFix/>
          </a:blip>
          <a:srcRect b="0" l="0" r="0" t="0"/>
          <a:stretch/>
        </p:blipFill>
        <p:spPr>
          <a:xfrm rot="-1741754">
            <a:off x="2564344" y="1441414"/>
            <a:ext cx="1556630" cy="239480"/>
          </a:xfrm>
          <a:prstGeom prst="rect">
            <a:avLst/>
          </a:prstGeom>
          <a:noFill/>
          <a:ln>
            <a:noFill/>
          </a:ln>
        </p:spPr>
      </p:pic>
      <p:pic>
        <p:nvPicPr>
          <p:cNvPr id="443" name="Google Shape;443;p39"/>
          <p:cNvPicPr preferRelativeResize="0"/>
          <p:nvPr/>
        </p:nvPicPr>
        <p:blipFill rotWithShape="1">
          <a:blip r:embed="rId4">
            <a:alphaModFix/>
          </a:blip>
          <a:srcRect b="0" l="0" r="0" t="0"/>
          <a:stretch/>
        </p:blipFill>
        <p:spPr>
          <a:xfrm rot="-1741754">
            <a:off x="3388796" y="1425966"/>
            <a:ext cx="1556630" cy="239480"/>
          </a:xfrm>
          <a:prstGeom prst="rect">
            <a:avLst/>
          </a:prstGeom>
          <a:noFill/>
          <a:ln>
            <a:noFill/>
          </a:ln>
        </p:spPr>
      </p:pic>
      <p:pic>
        <p:nvPicPr>
          <p:cNvPr id="444" name="Google Shape;444;p39"/>
          <p:cNvPicPr preferRelativeResize="0"/>
          <p:nvPr/>
        </p:nvPicPr>
        <p:blipFill rotWithShape="1">
          <a:blip r:embed="rId4">
            <a:alphaModFix/>
          </a:blip>
          <a:srcRect b="0" l="0" r="0" t="0"/>
          <a:stretch/>
        </p:blipFill>
        <p:spPr>
          <a:xfrm rot="-1741754">
            <a:off x="4250985" y="1452942"/>
            <a:ext cx="1556630" cy="239480"/>
          </a:xfrm>
          <a:prstGeom prst="rect">
            <a:avLst/>
          </a:prstGeom>
          <a:noFill/>
          <a:ln>
            <a:noFill/>
          </a:ln>
        </p:spPr>
      </p:pic>
      <p:sp>
        <p:nvSpPr>
          <p:cNvPr id="445" name="Google Shape;445;p39"/>
          <p:cNvSpPr/>
          <p:nvPr/>
        </p:nvSpPr>
        <p:spPr>
          <a:xfrm>
            <a:off x="4986625" y="1864975"/>
            <a:ext cx="773100" cy="129600"/>
          </a:xfrm>
          <a:prstGeom prst="leftArrow">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9"/>
          <p:cNvSpPr txBox="1"/>
          <p:nvPr/>
        </p:nvSpPr>
        <p:spPr>
          <a:xfrm>
            <a:off x="4493550" y="1994575"/>
            <a:ext cx="1477200" cy="3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synaptic input</a:t>
            </a:r>
            <a:endParaRPr>
              <a:latin typeface="Century Gothic"/>
              <a:ea typeface="Century Gothic"/>
              <a:cs typeface="Century Gothic"/>
              <a:sym typeface="Century Gothic"/>
            </a:endParaRPr>
          </a:p>
        </p:txBody>
      </p:sp>
      <p:sp>
        <p:nvSpPr>
          <p:cNvPr id="447" name="Google Shape;447;p39"/>
          <p:cNvSpPr txBox="1"/>
          <p:nvPr/>
        </p:nvSpPr>
        <p:spPr>
          <a:xfrm>
            <a:off x="6045875" y="5003125"/>
            <a:ext cx="6075900" cy="62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connect(soma,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0</a:t>
            </a:r>
            <a:r>
              <a:rPr lang="en-US" sz="1200">
                <a:solidFill>
                  <a:schemeClr val="dk1"/>
                </a:solidFill>
                <a:latin typeface="Courier"/>
                <a:ea typeface="Courier"/>
                <a:cs typeface="Courier"/>
                <a:sym typeface="Courier"/>
              </a:rPr>
              <a:t>) </a:t>
            </a:r>
            <a:r>
              <a:rPr i="1" lang="en-US" sz="1200">
                <a:solidFill>
                  <a:srgbClr val="4F9192"/>
                </a:solidFill>
                <a:latin typeface="Courier"/>
                <a:ea typeface="Courier"/>
                <a:cs typeface="Courier"/>
                <a:sym typeface="Courier"/>
              </a:rPr>
              <a:t>#connect the end of the soma</a:t>
            </a:r>
            <a:endParaRPr>
              <a:solidFill>
                <a:schemeClr val="dk1"/>
              </a:solidFill>
            </a:endParaRPr>
          </a:p>
          <a:p>
            <a:pPr indent="0" lvl="0" marL="0" rtl="0" algn="l">
              <a:spcBef>
                <a:spcPts val="0"/>
              </a:spcBef>
              <a:spcAft>
                <a:spcPts val="0"/>
              </a:spcAft>
              <a:buClr>
                <a:schemeClr val="dk1"/>
              </a:buClr>
              <a:buFont typeface="Arial"/>
              <a:buNone/>
            </a:pPr>
            <a:r>
              <a:rPr i="1" lang="en-US" sz="1200">
                <a:solidFill>
                  <a:srgbClr val="4F9192"/>
                </a:solidFill>
                <a:latin typeface="Courier"/>
                <a:ea typeface="Courier"/>
                <a:cs typeface="Courier"/>
                <a:sym typeface="Courier"/>
              </a:rPr>
              <a:t>			   #to the start of the dendrite</a:t>
            </a:r>
            <a:endParaRPr>
              <a:solidFill>
                <a:schemeClr val="dk1"/>
              </a:solidFill>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2" st="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3" st="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4" st="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5" st="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6" st="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7" st="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8" st="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9" st="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10" st="1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11" st="1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12" st="12"/>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13" st="13"/>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14" st="14"/>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15" st="15"/>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16" st="16"/>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17" st="17"/>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18" st="18"/>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xEl>
                                              <p:pRg end="19" st="19"/>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35"/>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43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447"/>
                                        </p:tgtEl>
                                        <p:attrNameLst>
                                          <p:attrName>style.visibility</p:attrName>
                                        </p:attrNameLst>
                                      </p:cBhvr>
                                      <p:to>
                                        <p:strVal val="visible"/>
                                      </p:to>
                                    </p:set>
                                    <p:animEffect filter="fade" transition="in">
                                      <p:cBhvr>
                                        <p:cTn dur="1000"/>
                                        <p:tgtEl>
                                          <p:spTgt spid="4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40"/>
          <p:cNvSpPr txBox="1"/>
          <p:nvPr>
            <p:ph type="title"/>
          </p:nvPr>
        </p:nvSpPr>
        <p:spPr>
          <a:xfrm>
            <a:off x="152400" y="1"/>
            <a:ext cx="10515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run the synapse </a:t>
            </a:r>
            <a:r>
              <a:rPr lang="en-US" sz="3200"/>
              <a:t>again</a:t>
            </a:r>
            <a:endParaRPr/>
          </a:p>
        </p:txBody>
      </p:sp>
      <p:sp>
        <p:nvSpPr>
          <p:cNvPr id="453" name="Google Shape;453;p40"/>
          <p:cNvSpPr/>
          <p:nvPr/>
        </p:nvSpPr>
        <p:spPr>
          <a:xfrm>
            <a:off x="5730205" y="581239"/>
            <a:ext cx="6379834" cy="61247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 Set up experiment #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solidFill>
                  <a:srgbClr val="4F9192"/>
                </a:solidFill>
                <a:latin typeface="Courier"/>
                <a:ea typeface="Courier"/>
                <a:cs typeface="Courier"/>
                <a:sym typeface="Courier"/>
              </a:rPr>
              <a:t># add a synapse</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 = h.Exp2Syn(dend(1))</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synapse.tau1 = </a:t>
            </a:r>
            <a:r>
              <a:rPr i="1" lang="en-US">
                <a:solidFill>
                  <a:srgbClr val="797979"/>
                </a:solidFill>
                <a:latin typeface="Courier"/>
                <a:ea typeface="Courier"/>
                <a:cs typeface="Courier"/>
                <a:sym typeface="Courier"/>
              </a:rPr>
              <a:t>0.3</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synapse.tau2 = </a:t>
            </a:r>
            <a:r>
              <a:rPr i="1" lang="en-US">
                <a:solidFill>
                  <a:srgbClr val="797979"/>
                </a:solidFill>
                <a:latin typeface="Courier"/>
                <a:ea typeface="Courier"/>
                <a:cs typeface="Courier"/>
                <a:sym typeface="Courier"/>
              </a:rPr>
              <a:t>1.8</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stim=h.NetStim()</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stim.number =</a:t>
            </a:r>
            <a:r>
              <a:rPr i="1" lang="en-US">
                <a:solidFill>
                  <a:srgbClr val="797979"/>
                </a:solidFill>
                <a:latin typeface="Courier"/>
                <a:ea typeface="Courier"/>
                <a:cs typeface="Courier"/>
                <a:sym typeface="Courier"/>
              </a:rPr>
              <a:t> 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stim.noise = </a:t>
            </a:r>
            <a:r>
              <a:rPr i="1" lang="en-US">
                <a:solidFill>
                  <a:srgbClr val="797979"/>
                </a:solidFill>
                <a:latin typeface="Courier"/>
                <a:ea typeface="Courier"/>
                <a:cs typeface="Courier"/>
                <a:sym typeface="Courier"/>
              </a:rPr>
              <a:t>0</a:t>
            </a:r>
            <a:r>
              <a:rPr i="1" lang="en-US">
                <a:latin typeface="Courier"/>
                <a:ea typeface="Courier"/>
                <a:cs typeface="Courier"/>
                <a:sym typeface="Courier"/>
              </a:rPr>
              <a:t> </a:t>
            </a:r>
            <a:r>
              <a:rPr i="1" lang="en-US">
                <a:solidFill>
                  <a:srgbClr val="4F9192"/>
                </a:solidFill>
                <a:latin typeface="Courier"/>
                <a:ea typeface="Courier"/>
                <a:cs typeface="Courier"/>
                <a:sym typeface="Courier"/>
              </a:rPr>
              <a:t># no noise </a:t>
            </a:r>
            <a:endParaRPr i="1">
              <a:solidFill>
                <a:srgbClr val="4F9192"/>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stim.interval =</a:t>
            </a:r>
            <a:r>
              <a:rPr i="1" lang="en-US">
                <a:solidFill>
                  <a:srgbClr val="797979"/>
                </a:solidFill>
                <a:latin typeface="Courier"/>
                <a:ea typeface="Courier"/>
                <a:cs typeface="Courier"/>
                <a:sym typeface="Courier"/>
              </a:rPr>
              <a:t> 1</a:t>
            </a:r>
            <a:endParaRPr i="1">
              <a:solidFill>
                <a:srgbClr val="797979"/>
              </a:solidFill>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 = h.NetCon(stim, synapse)</a:t>
            </a:r>
            <a:endParaRPr i="1">
              <a:latin typeface="Courier"/>
              <a:ea typeface="Courier"/>
              <a:cs typeface="Courier"/>
              <a:sym typeface="Courier"/>
            </a:endParaRPr>
          </a:p>
          <a:p>
            <a:pPr indent="0" lvl="0" marL="0" rtl="0" algn="l">
              <a:spcBef>
                <a:spcPts val="0"/>
              </a:spcBef>
              <a:spcAft>
                <a:spcPts val="0"/>
              </a:spcAft>
              <a:buClr>
                <a:schemeClr val="dk1"/>
              </a:buClr>
              <a:buSzPts val="1100"/>
              <a:buFont typeface="Arial"/>
              <a:buNone/>
            </a:pPr>
            <a:r>
              <a:rPr i="1" lang="en-US">
                <a:latin typeface="Courier"/>
                <a:ea typeface="Courier"/>
                <a:cs typeface="Courier"/>
                <a:sym typeface="Courier"/>
              </a:rPr>
              <a:t>net_con.weight[0]=</a:t>
            </a:r>
            <a:r>
              <a:rPr i="1" lang="en-US">
                <a:solidFill>
                  <a:srgbClr val="797979"/>
                </a:solidFill>
                <a:latin typeface="Courier"/>
                <a:ea typeface="Courier"/>
                <a:cs typeface="Courier"/>
                <a:sym typeface="Courier"/>
              </a:rPr>
              <a:t> 0.0004</a:t>
            </a:r>
            <a:endParaRPr>
              <a:solidFill>
                <a:srgbClr val="797979"/>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Vector()  </a:t>
            </a:r>
            <a:r>
              <a:rPr i="1" lang="en-US" sz="1400">
                <a:solidFill>
                  <a:srgbClr val="4F9192"/>
                </a:solidFill>
                <a:latin typeface="Courier"/>
                <a:ea typeface="Courier"/>
                <a:cs typeface="Courier"/>
                <a:sym typeface="Courier"/>
              </a:rPr>
              <a:t># set up a recording vector</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record(soma(</a:t>
            </a:r>
            <a:r>
              <a:rPr lang="en-US" sz="1400">
                <a:solidFill>
                  <a:srgbClr val="797979"/>
                </a:solidFill>
                <a:latin typeface="Courier"/>
                <a:ea typeface="Courier"/>
                <a:cs typeface="Courier"/>
                <a:sym typeface="Courier"/>
              </a:rPr>
              <a:t>0.5</a:t>
            </a:r>
            <a:r>
              <a:rPr lang="en-US" sz="1400">
                <a:solidFill>
                  <a:srgbClr val="000000"/>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_ref_v) </a:t>
            </a:r>
            <a:r>
              <a:rPr i="1" lang="en-US" sz="1400">
                <a:solidFill>
                  <a:srgbClr val="4F9192"/>
                </a:solidFill>
                <a:latin typeface="Courier"/>
                <a:ea typeface="Courier"/>
                <a:cs typeface="Courier"/>
                <a:sym typeface="Courier"/>
              </a:rPr>
              <a:t># record voltage at the 				#middle of the soma</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Record voltage from all segments in the dendrite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dend_vs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b="1" lang="en-US" sz="1400">
                <a:solidFill>
                  <a:srgbClr val="008F00"/>
                </a:solidFill>
                <a:latin typeface="Courier"/>
                <a:ea typeface="Courier"/>
                <a:cs typeface="Courier"/>
                <a:sym typeface="Courier"/>
              </a:rPr>
              <a:t>for</a:t>
            </a:r>
            <a:r>
              <a:rPr lang="en-US" sz="1400">
                <a:solidFill>
                  <a:schemeClr val="dk1"/>
                </a:solidFill>
                <a:latin typeface="Courier"/>
                <a:ea typeface="Courier"/>
                <a:cs typeface="Courier"/>
                <a:sym typeface="Courier"/>
              </a:rPr>
              <a:t> seg </a:t>
            </a:r>
            <a:r>
              <a:rPr b="1" lang="en-US" sz="1400">
                <a:solidFill>
                  <a:srgbClr val="BB49FF"/>
                </a:solidFill>
                <a:latin typeface="Courier"/>
                <a:ea typeface="Courier"/>
                <a:cs typeface="Courier"/>
                <a:sym typeface="Courier"/>
              </a:rPr>
              <a:t>in</a:t>
            </a:r>
            <a:r>
              <a:rPr lang="en-US" sz="1400">
                <a:solidFill>
                  <a:schemeClr val="dk1"/>
                </a:solidFill>
                <a:latin typeface="Courier"/>
                <a:ea typeface="Courier"/>
                <a:cs typeface="Courier"/>
                <a:sym typeface="Courier"/>
              </a:rPr>
              <a:t> dend:</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append(h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record(seg</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_ref_v)</a:t>
            </a: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_ref_t)  </a:t>
            </a:r>
            <a:r>
              <a:rPr i="1" lang="en-US" sz="1400">
                <a:solidFill>
                  <a:srgbClr val="4F9192"/>
                </a:solidFill>
                <a:latin typeface="Courier"/>
                <a:ea typeface="Courier"/>
                <a:cs typeface="Courier"/>
                <a:sym typeface="Courier"/>
              </a:rPr>
              <a:t>#record time.</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v_init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-70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starting voltage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tstop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200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simulation time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run()  </a:t>
            </a:r>
            <a:r>
              <a:rPr i="1" lang="en-US" sz="1400">
                <a:solidFill>
                  <a:srgbClr val="4F9192"/>
                </a:solidFill>
                <a:latin typeface="Courier"/>
                <a:ea typeface="Courier"/>
                <a:cs typeface="Courier"/>
                <a:sym typeface="Courier"/>
              </a:rPr>
              <a:t># run simulation</a:t>
            </a:r>
            <a:endParaRPr sz="1400">
              <a:solidFill>
                <a:srgbClr val="4F9192"/>
              </a:solidFill>
              <a:latin typeface="Courier"/>
              <a:ea typeface="Courier"/>
              <a:cs typeface="Courier"/>
              <a:sym typeface="Courier"/>
            </a:endParaRPr>
          </a:p>
        </p:txBody>
      </p:sp>
      <p:pic>
        <p:nvPicPr>
          <p:cNvPr id="454" name="Google Shape;454;p40"/>
          <p:cNvPicPr preferRelativeResize="0"/>
          <p:nvPr/>
        </p:nvPicPr>
        <p:blipFill>
          <a:blip r:embed="rId3">
            <a:alphaModFix/>
          </a:blip>
          <a:stretch>
            <a:fillRect/>
          </a:stretch>
        </p:blipFill>
        <p:spPr>
          <a:xfrm>
            <a:off x="688025" y="1152750"/>
            <a:ext cx="3404874" cy="2265050"/>
          </a:xfrm>
          <a:prstGeom prst="rect">
            <a:avLst/>
          </a:prstGeom>
          <a:noFill/>
          <a:ln>
            <a:noFill/>
          </a:ln>
        </p:spPr>
      </p:pic>
      <p:pic>
        <p:nvPicPr>
          <p:cNvPr id="455" name="Google Shape;455;p40"/>
          <p:cNvPicPr preferRelativeResize="0"/>
          <p:nvPr/>
        </p:nvPicPr>
        <p:blipFill>
          <a:blip r:embed="rId4">
            <a:alphaModFix/>
          </a:blip>
          <a:stretch>
            <a:fillRect/>
          </a:stretch>
        </p:blipFill>
        <p:spPr>
          <a:xfrm>
            <a:off x="611825" y="3863800"/>
            <a:ext cx="3585724" cy="2355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pic>
        <p:nvPicPr>
          <p:cNvPr id="460" name="Google Shape;460;p41"/>
          <p:cNvPicPr preferRelativeResize="0"/>
          <p:nvPr/>
        </p:nvPicPr>
        <p:blipFill rotWithShape="1">
          <a:blip r:embed="rId3">
            <a:alphaModFix/>
          </a:blip>
          <a:srcRect b="0" l="0" r="0" t="0"/>
          <a:stretch/>
        </p:blipFill>
        <p:spPr>
          <a:xfrm>
            <a:off x="369258" y="3109932"/>
            <a:ext cx="5296025" cy="704622"/>
          </a:xfrm>
          <a:prstGeom prst="rect">
            <a:avLst/>
          </a:prstGeom>
          <a:noFill/>
          <a:ln>
            <a:noFill/>
          </a:ln>
        </p:spPr>
      </p:pic>
      <p:sp>
        <p:nvSpPr>
          <p:cNvPr id="461" name="Google Shape;461;p41"/>
          <p:cNvSpPr txBox="1"/>
          <p:nvPr>
            <p:ph type="title"/>
          </p:nvPr>
        </p:nvSpPr>
        <p:spPr>
          <a:xfrm>
            <a:off x="152400" y="0"/>
            <a:ext cx="118716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a:t>
            </a:r>
            <a:r>
              <a:rPr lang="en-US" sz="3200"/>
              <a:t>forward propagation in steady state</a:t>
            </a:r>
            <a:endParaRPr/>
          </a:p>
        </p:txBody>
      </p:sp>
      <p:sp>
        <p:nvSpPr>
          <p:cNvPr id="462" name="Google Shape;462;p41"/>
          <p:cNvSpPr/>
          <p:nvPr/>
        </p:nvSpPr>
        <p:spPr>
          <a:xfrm rot="5400000">
            <a:off x="658190" y="1433271"/>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3" name="Google Shape;463;p41"/>
          <p:cNvSpPr/>
          <p:nvPr/>
        </p:nvSpPr>
        <p:spPr>
          <a:xfrm rot="5400000">
            <a:off x="3083889" y="309321"/>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64" name="Google Shape;464;p41"/>
          <p:cNvSpPr txBox="1"/>
          <p:nvPr/>
        </p:nvSpPr>
        <p:spPr>
          <a:xfrm>
            <a:off x="588353" y="1090300"/>
            <a:ext cx="890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465" name="Google Shape;465;p41"/>
          <p:cNvSpPr/>
          <p:nvPr/>
        </p:nvSpPr>
        <p:spPr>
          <a:xfrm>
            <a:off x="2445801" y="2029950"/>
            <a:ext cx="1420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pic>
        <p:nvPicPr>
          <p:cNvPr id="466" name="Google Shape;466;p41"/>
          <p:cNvPicPr preferRelativeResize="0"/>
          <p:nvPr/>
        </p:nvPicPr>
        <p:blipFill rotWithShape="1">
          <a:blip r:embed="rId4">
            <a:alphaModFix/>
          </a:blip>
          <a:srcRect b="0" l="0" r="0" t="0"/>
          <a:stretch/>
        </p:blipFill>
        <p:spPr>
          <a:xfrm rot="1004984">
            <a:off x="943449" y="2370266"/>
            <a:ext cx="1556630" cy="239480"/>
          </a:xfrm>
          <a:prstGeom prst="rect">
            <a:avLst/>
          </a:prstGeom>
          <a:noFill/>
          <a:ln>
            <a:noFill/>
          </a:ln>
        </p:spPr>
      </p:pic>
      <p:sp>
        <p:nvSpPr>
          <p:cNvPr id="467" name="Google Shape;467;p41"/>
          <p:cNvSpPr txBox="1"/>
          <p:nvPr/>
        </p:nvSpPr>
        <p:spPr>
          <a:xfrm>
            <a:off x="103236" y="330771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468" name="Google Shape;468;p41"/>
          <p:cNvSpPr txBox="1"/>
          <p:nvPr/>
        </p:nvSpPr>
        <p:spPr>
          <a:xfrm>
            <a:off x="981080" y="3305062"/>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469" name="Google Shape;469;p41"/>
          <p:cNvSpPr txBox="1"/>
          <p:nvPr/>
        </p:nvSpPr>
        <p:spPr>
          <a:xfrm>
            <a:off x="4808394" y="3305062"/>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pic>
        <p:nvPicPr>
          <p:cNvPr id="470" name="Google Shape;470;p41"/>
          <p:cNvPicPr preferRelativeResize="0"/>
          <p:nvPr/>
        </p:nvPicPr>
        <p:blipFill rotWithShape="1">
          <a:blip r:embed="rId4">
            <a:alphaModFix/>
          </a:blip>
          <a:srcRect b="0" l="0" r="0" t="0"/>
          <a:stretch/>
        </p:blipFill>
        <p:spPr>
          <a:xfrm rot="-1741754">
            <a:off x="1630869" y="1452942"/>
            <a:ext cx="1556630" cy="239480"/>
          </a:xfrm>
          <a:prstGeom prst="rect">
            <a:avLst/>
          </a:prstGeom>
          <a:noFill/>
          <a:ln>
            <a:noFill/>
          </a:ln>
        </p:spPr>
      </p:pic>
      <p:pic>
        <p:nvPicPr>
          <p:cNvPr id="471" name="Google Shape;471;p41"/>
          <p:cNvPicPr preferRelativeResize="0"/>
          <p:nvPr/>
        </p:nvPicPr>
        <p:blipFill rotWithShape="1">
          <a:blip r:embed="rId4">
            <a:alphaModFix/>
          </a:blip>
          <a:srcRect b="0" l="0" r="0" t="0"/>
          <a:stretch/>
        </p:blipFill>
        <p:spPr>
          <a:xfrm rot="-1741754">
            <a:off x="2564344" y="1441414"/>
            <a:ext cx="1556630" cy="239480"/>
          </a:xfrm>
          <a:prstGeom prst="rect">
            <a:avLst/>
          </a:prstGeom>
          <a:noFill/>
          <a:ln>
            <a:noFill/>
          </a:ln>
        </p:spPr>
      </p:pic>
      <p:pic>
        <p:nvPicPr>
          <p:cNvPr id="472" name="Google Shape;472;p41"/>
          <p:cNvPicPr preferRelativeResize="0"/>
          <p:nvPr/>
        </p:nvPicPr>
        <p:blipFill rotWithShape="1">
          <a:blip r:embed="rId4">
            <a:alphaModFix/>
          </a:blip>
          <a:srcRect b="0" l="0" r="0" t="0"/>
          <a:stretch/>
        </p:blipFill>
        <p:spPr>
          <a:xfrm rot="-1741754">
            <a:off x="3388796" y="1425966"/>
            <a:ext cx="1556630" cy="239480"/>
          </a:xfrm>
          <a:prstGeom prst="rect">
            <a:avLst/>
          </a:prstGeom>
          <a:noFill/>
          <a:ln>
            <a:noFill/>
          </a:ln>
        </p:spPr>
      </p:pic>
      <p:pic>
        <p:nvPicPr>
          <p:cNvPr id="473" name="Google Shape;473;p41"/>
          <p:cNvPicPr preferRelativeResize="0"/>
          <p:nvPr/>
        </p:nvPicPr>
        <p:blipFill rotWithShape="1">
          <a:blip r:embed="rId4">
            <a:alphaModFix/>
          </a:blip>
          <a:srcRect b="0" l="0" r="0" t="0"/>
          <a:stretch/>
        </p:blipFill>
        <p:spPr>
          <a:xfrm rot="-1741754">
            <a:off x="4250985" y="1452942"/>
            <a:ext cx="1556630" cy="239480"/>
          </a:xfrm>
          <a:prstGeom prst="rect">
            <a:avLst/>
          </a:prstGeom>
          <a:noFill/>
          <a:ln>
            <a:noFill/>
          </a:ln>
        </p:spPr>
      </p:pic>
      <p:sp>
        <p:nvSpPr>
          <p:cNvPr id="474" name="Google Shape;474;p41"/>
          <p:cNvSpPr/>
          <p:nvPr/>
        </p:nvSpPr>
        <p:spPr>
          <a:xfrm>
            <a:off x="5730205" y="581239"/>
            <a:ext cx="6379800" cy="612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 Set up experiment #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IClamp(h</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soma(</a:t>
            </a:r>
            <a:r>
              <a:rPr lang="en-US">
                <a:solidFill>
                  <a:srgbClr val="797979"/>
                </a:solidFill>
                <a:latin typeface="Courier"/>
                <a:ea typeface="Courier"/>
                <a:cs typeface="Courier"/>
                <a:sym typeface="Courier"/>
              </a:rPr>
              <a:t>0.5</a:t>
            </a:r>
            <a:r>
              <a:rPr lang="en-US">
                <a:solidFill>
                  <a:schemeClr val="dk1"/>
                </a:solidFill>
                <a:latin typeface="Courier"/>
                <a:ea typeface="Courier"/>
                <a:cs typeface="Courier"/>
                <a:sym typeface="Courier"/>
              </a:rPr>
              <a:t>))  </a:t>
            </a:r>
            <a:r>
              <a:rPr i="1" lang="en-US">
                <a:solidFill>
                  <a:srgbClr val="4F9192"/>
                </a:solidFill>
                <a:latin typeface="Courier"/>
                <a:ea typeface="Courier"/>
                <a:cs typeface="Courier"/>
                <a:sym typeface="Courier"/>
              </a:rPr>
              <a:t># add a current clamp the 			    # the middle of the soma</a:t>
            </a:r>
            <a:endParaRPr>
              <a:solidFill>
                <a:srgbClr val="4F9192"/>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delay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a:t>
            </a:r>
            <a:r>
              <a:rPr lang="en-US">
                <a:solidFill>
                  <a:srgbClr val="797979"/>
                </a:solidFill>
                <a:latin typeface="Courier"/>
                <a:ea typeface="Courier"/>
                <a:cs typeface="Courier"/>
                <a:sym typeface="Courier"/>
              </a:rPr>
              <a:t>10  </a:t>
            </a:r>
            <a:r>
              <a:rPr i="1" lang="en-US">
                <a:solidFill>
                  <a:srgbClr val="4F9192"/>
                </a:solidFill>
                <a:latin typeface="Courier"/>
                <a:ea typeface="Courier"/>
                <a:cs typeface="Courier"/>
                <a:sym typeface="Courier"/>
              </a:rPr>
              <a:t># ms</a:t>
            </a:r>
            <a:endParaRPr>
              <a:solidFill>
                <a:schemeClr val="dk1"/>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dur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a:t>
            </a:r>
            <a:r>
              <a:rPr lang="en-US">
                <a:solidFill>
                  <a:srgbClr val="797979"/>
                </a:solidFill>
                <a:latin typeface="Courier"/>
                <a:ea typeface="Courier"/>
                <a:cs typeface="Courier"/>
                <a:sym typeface="Courier"/>
              </a:rPr>
              <a:t>100</a:t>
            </a:r>
            <a:endParaRPr>
              <a:solidFill>
                <a:schemeClr val="dk1"/>
              </a:solidFill>
              <a:latin typeface="Courier"/>
              <a:ea typeface="Courier"/>
              <a:cs typeface="Courier"/>
              <a:sym typeface="Courier"/>
            </a:endParaRPr>
          </a:p>
          <a:p>
            <a:pPr indent="0" lvl="0" marL="0" rtl="0" algn="l">
              <a:spcBef>
                <a:spcPts val="0"/>
              </a:spcBef>
              <a:spcAft>
                <a:spcPts val="0"/>
              </a:spcAft>
              <a:buNone/>
            </a:pPr>
            <a:r>
              <a:rPr lang="en-US">
                <a:solidFill>
                  <a:schemeClr val="dk1"/>
                </a:solidFill>
                <a:latin typeface="Courier"/>
                <a:ea typeface="Courier"/>
                <a:cs typeface="Courier"/>
                <a:sym typeface="Courier"/>
              </a:rPr>
              <a:t>stim</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amp   </a:t>
            </a:r>
            <a:r>
              <a:rPr lang="en-US">
                <a:solidFill>
                  <a:srgbClr val="797979"/>
                </a:solidFill>
                <a:latin typeface="Courier"/>
                <a:ea typeface="Courier"/>
                <a:cs typeface="Courier"/>
                <a:sym typeface="Courier"/>
              </a:rPr>
              <a:t>=</a:t>
            </a:r>
            <a:r>
              <a:rPr lang="en-US">
                <a:solidFill>
                  <a:schemeClr val="dk1"/>
                </a:solidFill>
                <a:latin typeface="Courier"/>
                <a:ea typeface="Courier"/>
                <a:cs typeface="Courier"/>
                <a:sym typeface="Courier"/>
              </a:rPr>
              <a:t> </a:t>
            </a:r>
            <a:r>
              <a:rPr lang="en-US">
                <a:solidFill>
                  <a:srgbClr val="797979"/>
                </a:solidFill>
                <a:latin typeface="Courier"/>
                <a:ea typeface="Courier"/>
                <a:cs typeface="Courier"/>
                <a:sym typeface="Courier"/>
              </a:rPr>
              <a:t>0.1 </a:t>
            </a:r>
            <a:r>
              <a:rPr i="1" lang="en-US">
                <a:solidFill>
                  <a:srgbClr val="4F9192"/>
                </a:solidFill>
                <a:latin typeface="Courier"/>
                <a:ea typeface="Courier"/>
                <a:cs typeface="Courier"/>
                <a:sym typeface="Courier"/>
              </a:rPr>
              <a:t># nA</a:t>
            </a:r>
            <a:endParaRPr>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Vector()  </a:t>
            </a:r>
            <a:r>
              <a:rPr i="1" lang="en-US" sz="1400">
                <a:solidFill>
                  <a:srgbClr val="4F9192"/>
                </a:solidFill>
                <a:latin typeface="Courier"/>
                <a:ea typeface="Courier"/>
                <a:cs typeface="Courier"/>
                <a:sym typeface="Courier"/>
              </a:rPr>
              <a:t># set up a recording vector</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soma_v</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record(soma(</a:t>
            </a:r>
            <a:r>
              <a:rPr lang="en-US" sz="1400">
                <a:solidFill>
                  <a:srgbClr val="797979"/>
                </a:solidFill>
                <a:latin typeface="Courier"/>
                <a:ea typeface="Courier"/>
                <a:cs typeface="Courier"/>
                <a:sym typeface="Courier"/>
              </a:rPr>
              <a:t>0.5</a:t>
            </a:r>
            <a:r>
              <a:rPr lang="en-US" sz="1400">
                <a:solidFill>
                  <a:srgbClr val="000000"/>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_ref_v) </a:t>
            </a:r>
            <a:r>
              <a:rPr i="1" lang="en-US" sz="1400">
                <a:solidFill>
                  <a:srgbClr val="4F9192"/>
                </a:solidFill>
                <a:latin typeface="Courier"/>
                <a:ea typeface="Courier"/>
                <a:cs typeface="Courier"/>
                <a:sym typeface="Courier"/>
              </a:rPr>
              <a:t># record voltage at the 				#middle of the soma</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Record voltage from all segments in the dendrite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dend_vs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endParaRPr/>
          </a:p>
          <a:p>
            <a:pPr indent="0" lvl="0" marL="0" marR="0" rtl="0" algn="l">
              <a:spcBef>
                <a:spcPts val="0"/>
              </a:spcBef>
              <a:spcAft>
                <a:spcPts val="0"/>
              </a:spcAft>
              <a:buNone/>
            </a:pPr>
            <a:r>
              <a:rPr b="1" lang="en-US" sz="1400">
                <a:solidFill>
                  <a:srgbClr val="008F00"/>
                </a:solidFill>
                <a:latin typeface="Courier"/>
                <a:ea typeface="Courier"/>
                <a:cs typeface="Courier"/>
                <a:sym typeface="Courier"/>
              </a:rPr>
              <a:t>for</a:t>
            </a:r>
            <a:r>
              <a:rPr lang="en-US" sz="1400">
                <a:solidFill>
                  <a:schemeClr val="dk1"/>
                </a:solidFill>
                <a:latin typeface="Courier"/>
                <a:ea typeface="Courier"/>
                <a:cs typeface="Courier"/>
                <a:sym typeface="Courier"/>
              </a:rPr>
              <a:t> seg </a:t>
            </a:r>
            <a:r>
              <a:rPr b="1" lang="en-US" sz="1400">
                <a:solidFill>
                  <a:srgbClr val="BB49FF"/>
                </a:solidFill>
                <a:latin typeface="Courier"/>
                <a:ea typeface="Courier"/>
                <a:cs typeface="Courier"/>
                <a:sym typeface="Courier"/>
              </a:rPr>
              <a:t>in</a:t>
            </a:r>
            <a:r>
              <a:rPr lang="en-US" sz="1400">
                <a:solidFill>
                  <a:schemeClr val="dk1"/>
                </a:solidFill>
                <a:latin typeface="Courier"/>
                <a:ea typeface="Courier"/>
                <a:cs typeface="Courier"/>
                <a:sym typeface="Courier"/>
              </a:rPr>
              <a:t> dend:</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append(h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dend_vs[</a:t>
            </a:r>
            <a:r>
              <a:rPr lang="en-US" sz="1400">
                <a:solidFill>
                  <a:srgbClr val="797979"/>
                </a:solidFill>
                <a:latin typeface="Courier"/>
                <a:ea typeface="Courier"/>
                <a:cs typeface="Courier"/>
                <a:sym typeface="Courier"/>
              </a:rPr>
              <a:t>-1</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record(seg</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_ref_v)</a:t>
            </a: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record(h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_ref_t)  </a:t>
            </a:r>
            <a:r>
              <a:rPr i="1" lang="en-US" sz="1400">
                <a:solidFill>
                  <a:srgbClr val="4F9192"/>
                </a:solidFill>
                <a:latin typeface="Courier"/>
                <a:ea typeface="Courier"/>
                <a:cs typeface="Courier"/>
                <a:sym typeface="Courier"/>
              </a:rPr>
              <a:t>#record time.</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v_init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-70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starting voltage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tstop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a:solidFill>
                  <a:srgbClr val="797979"/>
                </a:solidFill>
                <a:latin typeface="Courier"/>
                <a:ea typeface="Courier"/>
                <a:cs typeface="Courier"/>
                <a:sym typeface="Courier"/>
              </a:rPr>
              <a:t>120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simulation time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run()  </a:t>
            </a:r>
            <a:r>
              <a:rPr i="1" lang="en-US" sz="1400">
                <a:solidFill>
                  <a:srgbClr val="4F9192"/>
                </a:solidFill>
                <a:latin typeface="Courier"/>
                <a:ea typeface="Courier"/>
                <a:cs typeface="Courier"/>
                <a:sym typeface="Courier"/>
              </a:rPr>
              <a:t># run simulation</a:t>
            </a:r>
            <a:endParaRPr sz="1400">
              <a:solidFill>
                <a:srgbClr val="4F9192"/>
              </a:solidFill>
              <a:latin typeface="Courier"/>
              <a:ea typeface="Courier"/>
              <a:cs typeface="Courier"/>
              <a:sym typeface="Courier"/>
            </a:endParaRPr>
          </a:p>
        </p:txBody>
      </p:sp>
      <p:sp>
        <p:nvSpPr>
          <p:cNvPr id="475" name="Google Shape;475;p41"/>
          <p:cNvSpPr txBox="1"/>
          <p:nvPr/>
        </p:nvSpPr>
        <p:spPr>
          <a:xfrm>
            <a:off x="10480150" y="6436250"/>
            <a:ext cx="3742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Ball_and_stick</a:t>
            </a:r>
            <a:endParaRPr b="1">
              <a:solidFill>
                <a:srgbClr val="FF0000"/>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42"/>
          <p:cNvSpPr txBox="1"/>
          <p:nvPr>
            <p:ph type="title"/>
          </p:nvPr>
        </p:nvSpPr>
        <p:spPr>
          <a:xfrm>
            <a:off x="255051" y="0"/>
            <a:ext cx="117240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a:t>
            </a:r>
            <a:r>
              <a:rPr lang="en-US" sz="3200"/>
              <a:t>- forward propagation in steady state</a:t>
            </a:r>
            <a:endParaRPr/>
          </a:p>
        </p:txBody>
      </p:sp>
      <p:sp>
        <p:nvSpPr>
          <p:cNvPr id="482" name="Google Shape;482;p42"/>
          <p:cNvSpPr/>
          <p:nvPr/>
        </p:nvSpPr>
        <p:spPr>
          <a:xfrm rot="5400000">
            <a:off x="760831" y="1433171"/>
            <a:ext cx="901700" cy="10414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83" name="Google Shape;483;p42"/>
          <p:cNvSpPr/>
          <p:nvPr/>
        </p:nvSpPr>
        <p:spPr>
          <a:xfrm rot="5400000">
            <a:off x="3186531" y="309222"/>
            <a:ext cx="177800" cy="3289299"/>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84" name="Google Shape;484;p42"/>
          <p:cNvSpPr txBox="1"/>
          <p:nvPr/>
        </p:nvSpPr>
        <p:spPr>
          <a:xfrm>
            <a:off x="690972" y="1090300"/>
            <a:ext cx="1062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485" name="Google Shape;485;p42"/>
          <p:cNvSpPr/>
          <p:nvPr/>
        </p:nvSpPr>
        <p:spPr>
          <a:xfrm>
            <a:off x="2548452" y="2029950"/>
            <a:ext cx="1272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486" name="Google Shape;486;p42"/>
          <p:cNvSpPr/>
          <p:nvPr/>
        </p:nvSpPr>
        <p:spPr>
          <a:xfrm>
            <a:off x="5853556" y="766925"/>
            <a:ext cx="6394369" cy="1815882"/>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Plot Results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figure(figsize</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8</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5</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 soma_v,color</a:t>
            </a:r>
            <a:r>
              <a:rPr lang="en-US" sz="1400">
                <a:solidFill>
                  <a:srgbClr val="797979"/>
                </a:solidFill>
                <a:latin typeface="Courier"/>
                <a:ea typeface="Courier"/>
                <a:cs typeface="Courier"/>
                <a:sym typeface="Courier"/>
              </a:rPr>
              <a:t>=</a:t>
            </a:r>
            <a:r>
              <a:rPr lang="en-US" sz="1400">
                <a:solidFill>
                  <a:srgbClr val="C8352B"/>
                </a:solidFill>
                <a:latin typeface="Courier"/>
                <a:ea typeface="Courier"/>
                <a:cs typeface="Courier"/>
                <a:sym typeface="Courier"/>
              </a:rPr>
              <a:t>'k'</a:t>
            </a:r>
            <a:r>
              <a:rPr lang="en-US" sz="1400">
                <a:solidFill>
                  <a:schemeClr val="dk1"/>
                </a:solidFill>
                <a:latin typeface="Courier"/>
                <a:ea typeface="Courier"/>
                <a:cs typeface="Courier"/>
                <a:sym typeface="Courier"/>
              </a:rPr>
              <a:t>,label</a:t>
            </a:r>
            <a:r>
              <a:rPr lang="en-US" sz="1400">
                <a:solidFill>
                  <a:srgbClr val="797979"/>
                </a:solidFill>
                <a:latin typeface="Courier"/>
                <a:ea typeface="Courier"/>
                <a:cs typeface="Courier"/>
                <a:sym typeface="Courier"/>
              </a:rPr>
              <a:t>=</a:t>
            </a:r>
            <a:r>
              <a:rPr lang="en-US" sz="1400">
                <a:solidFill>
                  <a:srgbClr val="C8352B"/>
                </a:solidFill>
                <a:latin typeface="Courier"/>
                <a:ea typeface="Courier"/>
                <a:cs typeface="Courier"/>
                <a:sym typeface="Courier"/>
              </a:rPr>
              <a:t>'soma(0.5)'</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b="1" lang="en-US" sz="1400">
                <a:solidFill>
                  <a:srgbClr val="008F00"/>
                </a:solidFill>
                <a:latin typeface="Courier"/>
                <a:ea typeface="Courier"/>
                <a:cs typeface="Courier"/>
                <a:sym typeface="Courier"/>
              </a:rPr>
              <a:t>for</a:t>
            </a:r>
            <a:r>
              <a:rPr lang="en-US" sz="1400">
                <a:solidFill>
                  <a:schemeClr val="dk1"/>
                </a:solidFill>
                <a:latin typeface="Courier"/>
                <a:ea typeface="Courier"/>
                <a:cs typeface="Courier"/>
                <a:sym typeface="Courier"/>
              </a:rPr>
              <a:t> i,v </a:t>
            </a:r>
            <a:r>
              <a:rPr b="1" lang="en-US" sz="1400">
                <a:solidFill>
                  <a:srgbClr val="BB49FF"/>
                </a:solidFill>
                <a:latin typeface="Courier"/>
                <a:ea typeface="Courier"/>
                <a:cs typeface="Courier"/>
                <a:sym typeface="Courier"/>
              </a:rPr>
              <a:t>in</a:t>
            </a:r>
            <a:r>
              <a:rPr lang="en-US" sz="1400">
                <a:solidFill>
                  <a:schemeClr val="dk1"/>
                </a:solidFill>
                <a:latin typeface="Courier"/>
                <a:ea typeface="Courier"/>
                <a:cs typeface="Courier"/>
                <a:sym typeface="Courier"/>
              </a:rPr>
              <a:t> </a:t>
            </a:r>
            <a:r>
              <a:rPr lang="en-US" sz="1400">
                <a:solidFill>
                  <a:srgbClr val="008F00"/>
                </a:solidFill>
                <a:latin typeface="Courier"/>
                <a:ea typeface="Courier"/>
                <a:cs typeface="Courier"/>
                <a:sym typeface="Courier"/>
              </a:rPr>
              <a:t>list</a:t>
            </a:r>
            <a:r>
              <a:rPr lang="en-US" sz="1400">
                <a:solidFill>
                  <a:schemeClr val="dk1"/>
                </a:solidFill>
                <a:latin typeface="Courier"/>
                <a:ea typeface="Courier"/>
                <a:cs typeface="Courier"/>
                <a:sym typeface="Courier"/>
              </a:rPr>
              <a:t>(</a:t>
            </a:r>
            <a:r>
              <a:rPr lang="en-US" sz="1400">
                <a:solidFill>
                  <a:srgbClr val="008F00"/>
                </a:solidFill>
                <a:latin typeface="Courier"/>
                <a:ea typeface="Courier"/>
                <a:cs typeface="Courier"/>
                <a:sym typeface="Courier"/>
              </a:rPr>
              <a:t>enumerate</a:t>
            </a:r>
            <a:r>
              <a:rPr lang="en-US" sz="1400">
                <a:solidFill>
                  <a:schemeClr val="dk1"/>
                </a:solidFill>
                <a:latin typeface="Courier"/>
                <a:ea typeface="Courier"/>
                <a:cs typeface="Courier"/>
                <a:sym typeface="Courier"/>
              </a:rPr>
              <a:t>(dend_vs))[::</a:t>
            </a:r>
            <a:r>
              <a:rPr lang="en-US" sz="1400">
                <a:solidFill>
                  <a:srgbClr val="797979"/>
                </a:solidFill>
                <a:latin typeface="Courier"/>
                <a:ea typeface="Courier"/>
                <a:cs typeface="Courier"/>
                <a:sym typeface="Courier"/>
              </a:rPr>
              <a:t>3</a:t>
            </a:r>
            <a:r>
              <a:rPr lang="en-US" sz="14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plt</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plot(t, v, color</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0</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0</a:t>
            </a:r>
            <a:r>
              <a:rPr lang="en-US" sz="1400">
                <a:solidFill>
                  <a:schemeClr val="dk1"/>
                </a:solidFill>
                <a:latin typeface="Courier"/>
                <a:ea typeface="Courier"/>
                <a:cs typeface="Courier"/>
                <a:sym typeface="Courier"/>
              </a:rPr>
              <a:t>,</a:t>
            </a:r>
            <a:r>
              <a:rPr lang="en-US" sz="1400">
                <a:solidFill>
                  <a:srgbClr val="797979"/>
                </a:solidFill>
                <a:latin typeface="Courier"/>
                <a:ea typeface="Courier"/>
                <a:cs typeface="Courier"/>
                <a:sym typeface="Courier"/>
              </a:rPr>
              <a:t>0.5+0.5*</a:t>
            </a:r>
            <a:r>
              <a:rPr lang="en-US" sz="1400">
                <a:solidFill>
                  <a:schemeClr val="dk1"/>
                </a:solidFill>
                <a:latin typeface="Courier"/>
                <a:ea typeface="Courier"/>
                <a:cs typeface="Courier"/>
                <a:sym typeface="Courier"/>
              </a:rPr>
              <a:t>i</a:t>
            </a:r>
            <a:r>
              <a:rPr lang="en-US" sz="1400">
                <a:solidFill>
                  <a:srgbClr val="797979"/>
                </a:solidFill>
                <a:latin typeface="Courier"/>
                <a:ea typeface="Courier"/>
                <a:cs typeface="Courier"/>
                <a:sym typeface="Courier"/>
              </a:rPr>
              <a:t>/</a:t>
            </a:r>
            <a:r>
              <a:rPr lang="en-US" sz="1400">
                <a:solidFill>
                  <a:srgbClr val="008F00"/>
                </a:solidFill>
                <a:latin typeface="Courier"/>
                <a:ea typeface="Courier"/>
                <a:cs typeface="Courier"/>
                <a:sym typeface="Courier"/>
              </a:rPr>
              <a:t>len</a:t>
            </a:r>
            <a:r>
              <a:rPr lang="en-US" sz="1400">
                <a:solidFill>
                  <a:schemeClr val="dk1"/>
                </a:solidFill>
                <a:latin typeface="Courier"/>
                <a:ea typeface="Courier"/>
                <a:cs typeface="Courier"/>
                <a:sym typeface="Courier"/>
              </a:rPr>
              <a:t>(dend_vs)), </a:t>
            </a: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             label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C8352B"/>
                </a:solidFill>
                <a:latin typeface="Courier"/>
                <a:ea typeface="Courier"/>
                <a:cs typeface="Courier"/>
                <a:sym typeface="Courier"/>
              </a:rPr>
              <a:t>'dend({:.2})'</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format(i</a:t>
            </a:r>
            <a:r>
              <a:rPr lang="en-US" sz="1400">
                <a:solidFill>
                  <a:srgbClr val="797979"/>
                </a:solidFill>
                <a:latin typeface="Courier"/>
                <a:ea typeface="Courier"/>
                <a:cs typeface="Courier"/>
                <a:sym typeface="Courier"/>
              </a:rPr>
              <a:t>/</a:t>
            </a:r>
            <a:r>
              <a:rPr lang="en-US" sz="1400">
                <a:solidFill>
                  <a:srgbClr val="008F00"/>
                </a:solidFill>
                <a:latin typeface="Courier"/>
                <a:ea typeface="Courier"/>
                <a:cs typeface="Courier"/>
                <a:sym typeface="Courier"/>
              </a:rPr>
              <a:t>len</a:t>
            </a:r>
            <a:r>
              <a:rPr lang="en-US" sz="1400">
                <a:solidFill>
                  <a:schemeClr val="dk1"/>
                </a:solidFill>
                <a:latin typeface="Courier"/>
                <a:ea typeface="Courier"/>
                <a:cs typeface="Courier"/>
                <a:sym typeface="Courier"/>
              </a:rPr>
              <a:t>(dend_vs)))</a:t>
            </a:r>
            <a:endParaRPr sz="1400">
              <a:solidFill>
                <a:schemeClr val="dk1"/>
              </a:solidFill>
              <a:latin typeface="Courier"/>
              <a:ea typeface="Courier"/>
              <a:cs typeface="Courier"/>
              <a:sym typeface="Courier"/>
            </a:endParaRPr>
          </a:p>
        </p:txBody>
      </p:sp>
      <p:pic>
        <p:nvPicPr>
          <p:cNvPr id="487" name="Google Shape;487;p42"/>
          <p:cNvPicPr preferRelativeResize="0"/>
          <p:nvPr/>
        </p:nvPicPr>
        <p:blipFill rotWithShape="1">
          <a:blip r:embed="rId3">
            <a:alphaModFix/>
          </a:blip>
          <a:srcRect b="0" l="0" r="0" t="0"/>
          <a:stretch/>
        </p:blipFill>
        <p:spPr>
          <a:xfrm>
            <a:off x="5717783" y="2715211"/>
            <a:ext cx="5952644" cy="3720403"/>
          </a:xfrm>
          <a:prstGeom prst="rect">
            <a:avLst/>
          </a:prstGeom>
          <a:noFill/>
          <a:ln>
            <a:noFill/>
          </a:ln>
        </p:spPr>
      </p:pic>
      <p:pic>
        <p:nvPicPr>
          <p:cNvPr id="488" name="Google Shape;488;p42"/>
          <p:cNvPicPr preferRelativeResize="0"/>
          <p:nvPr/>
        </p:nvPicPr>
        <p:blipFill rotWithShape="1">
          <a:blip r:embed="rId4">
            <a:alphaModFix/>
          </a:blip>
          <a:srcRect b="-53448" l="0" r="-7066" t="-49391"/>
          <a:stretch/>
        </p:blipFill>
        <p:spPr>
          <a:xfrm>
            <a:off x="389850" y="2774325"/>
            <a:ext cx="5670128" cy="1429278"/>
          </a:xfrm>
          <a:prstGeom prst="rect">
            <a:avLst/>
          </a:prstGeom>
          <a:noFill/>
          <a:ln>
            <a:noFill/>
          </a:ln>
        </p:spPr>
      </p:pic>
      <p:sp>
        <p:nvSpPr>
          <p:cNvPr id="489" name="Google Shape;489;p42"/>
          <p:cNvSpPr txBox="1"/>
          <p:nvPr/>
        </p:nvSpPr>
        <p:spPr>
          <a:xfrm>
            <a:off x="123828" y="315406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490" name="Google Shape;490;p42"/>
          <p:cNvSpPr txBox="1"/>
          <p:nvPr/>
        </p:nvSpPr>
        <p:spPr>
          <a:xfrm>
            <a:off x="1034539" y="31688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491" name="Google Shape;491;p42"/>
          <p:cNvSpPr txBox="1"/>
          <p:nvPr/>
        </p:nvSpPr>
        <p:spPr>
          <a:xfrm>
            <a:off x="4852093" y="31672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492" name="Google Shape;492;p42"/>
          <p:cNvSpPr/>
          <p:nvPr/>
        </p:nvSpPr>
        <p:spPr>
          <a:xfrm>
            <a:off x="853114" y="29064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493" name="Google Shape;493;p42"/>
          <p:cNvSpPr/>
          <p:nvPr/>
        </p:nvSpPr>
        <p:spPr>
          <a:xfrm>
            <a:off x="853113" y="35184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43"/>
          <p:cNvSpPr txBox="1"/>
          <p:nvPr>
            <p:ph type="title"/>
          </p:nvPr>
        </p:nvSpPr>
        <p:spPr>
          <a:xfrm>
            <a:off x="277088" y="22250"/>
            <a:ext cx="97410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backward </a:t>
            </a:r>
            <a:r>
              <a:rPr lang="en-US" sz="3200"/>
              <a:t>propagation</a:t>
            </a:r>
            <a:endParaRPr/>
          </a:p>
        </p:txBody>
      </p:sp>
      <p:sp>
        <p:nvSpPr>
          <p:cNvPr id="500" name="Google Shape;500;p43"/>
          <p:cNvSpPr/>
          <p:nvPr/>
        </p:nvSpPr>
        <p:spPr>
          <a:xfrm rot="5400000">
            <a:off x="1204653" y="1424562"/>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1" name="Google Shape;501;p43"/>
          <p:cNvSpPr/>
          <p:nvPr/>
        </p:nvSpPr>
        <p:spPr>
          <a:xfrm rot="5400000">
            <a:off x="3630352" y="300613"/>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02" name="Google Shape;502;p43"/>
          <p:cNvSpPr txBox="1"/>
          <p:nvPr/>
        </p:nvSpPr>
        <p:spPr>
          <a:xfrm>
            <a:off x="1134799" y="1081600"/>
            <a:ext cx="93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503" name="Google Shape;503;p43"/>
          <p:cNvSpPr/>
          <p:nvPr/>
        </p:nvSpPr>
        <p:spPr>
          <a:xfrm>
            <a:off x="2992248" y="2021225"/>
            <a:ext cx="126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504" name="Google Shape;504;p43"/>
          <p:cNvSpPr/>
          <p:nvPr/>
        </p:nvSpPr>
        <p:spPr>
          <a:xfrm>
            <a:off x="6158222" y="867067"/>
            <a:ext cx="6096000" cy="267765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 Add HH channels to soma #</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400">
                <a:solidFill>
                  <a:srgbClr val="4F9192"/>
                </a:solidFill>
                <a:latin typeface="Courier"/>
                <a:ea typeface="Courier"/>
                <a:cs typeface="Courier"/>
                <a:sym typeface="Courier"/>
              </a:rPr>
              <a:t>###########################</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r>
              <a:rPr lang="en-US" sz="1400">
                <a:solidFill>
                  <a:schemeClr val="dk1"/>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tstop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25</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stim</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dur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5</a:t>
            </a:r>
            <a:endParaRPr sz="1400">
              <a:solidFill>
                <a:schemeClr val="dk1"/>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'kv'</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potassium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gbar_kv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2000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potassium conductance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br>
              <a:rPr lang="en-US" sz="1400">
                <a:solidFill>
                  <a:schemeClr val="dk1"/>
                </a:solidFill>
                <a:latin typeface="Courier"/>
                <a:ea typeface="Courier"/>
                <a:cs typeface="Courier"/>
                <a:sym typeface="Courier"/>
              </a:rPr>
            </a:b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insert(</a:t>
            </a:r>
            <a:r>
              <a:rPr lang="en-US" sz="1400">
                <a:solidFill>
                  <a:srgbClr val="C8352B"/>
                </a:solidFill>
                <a:latin typeface="Courier"/>
                <a:ea typeface="Courier"/>
                <a:cs typeface="Courier"/>
                <a:sym typeface="Courier"/>
              </a:rPr>
              <a:t>'na'</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add sodium channel</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rgbClr val="000000"/>
                </a:solidFill>
                <a:latin typeface="Courier"/>
                <a:ea typeface="Courier"/>
                <a:cs typeface="Courier"/>
                <a:sym typeface="Courier"/>
              </a:rPr>
              <a:t>soma</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gbar_na </a:t>
            </a:r>
            <a:r>
              <a:rPr lang="en-US" sz="1400">
                <a:solidFill>
                  <a:srgbClr val="797979"/>
                </a:solidFill>
                <a:latin typeface="Courier"/>
                <a:ea typeface="Courier"/>
                <a:cs typeface="Courier"/>
                <a:sym typeface="Courier"/>
              </a:rPr>
              <a:t>=</a:t>
            </a:r>
            <a:r>
              <a:rPr lang="en-US" sz="1400">
                <a:solidFill>
                  <a:srgbClr val="000000"/>
                </a:solidFill>
                <a:latin typeface="Courier"/>
                <a:ea typeface="Courier"/>
                <a:cs typeface="Courier"/>
                <a:sym typeface="Courier"/>
              </a:rPr>
              <a:t> </a:t>
            </a:r>
            <a:r>
              <a:rPr lang="en-US" sz="1400">
                <a:solidFill>
                  <a:srgbClr val="797979"/>
                </a:solidFill>
                <a:latin typeface="Courier"/>
                <a:ea typeface="Courier"/>
                <a:cs typeface="Courier"/>
                <a:sym typeface="Courier"/>
              </a:rPr>
              <a:t>10000</a:t>
            </a:r>
            <a:r>
              <a:rPr lang="en-US" sz="1400">
                <a:solidFill>
                  <a:srgbClr val="000000"/>
                </a:solidFill>
                <a:latin typeface="Courier"/>
                <a:ea typeface="Courier"/>
                <a:cs typeface="Courier"/>
                <a:sym typeface="Courier"/>
              </a:rPr>
              <a:t> </a:t>
            </a:r>
            <a:r>
              <a:rPr i="1" lang="en-US" sz="1400">
                <a:solidFill>
                  <a:srgbClr val="4F9192"/>
                </a:solidFill>
                <a:latin typeface="Courier"/>
                <a:ea typeface="Courier"/>
                <a:cs typeface="Courier"/>
                <a:sym typeface="Courier"/>
              </a:rPr>
              <a:t># set the sodium conductance</a:t>
            </a:r>
            <a:endParaRPr sz="1400">
              <a:solidFill>
                <a:srgbClr val="4F9192"/>
              </a:solidFill>
              <a:latin typeface="Courier"/>
              <a:ea typeface="Courier"/>
              <a:cs typeface="Courier"/>
              <a:sym typeface="Courier"/>
            </a:endParaRPr>
          </a:p>
          <a:p>
            <a:pPr indent="0" lvl="0" marL="0" marR="0" rtl="0" algn="l">
              <a:spcBef>
                <a:spcPts val="0"/>
              </a:spcBef>
              <a:spcAft>
                <a:spcPts val="0"/>
              </a:spcAft>
              <a:buNone/>
            </a:pPr>
            <a:r>
              <a:rPr lang="en-US" sz="1400">
                <a:solidFill>
                  <a:schemeClr val="dk1"/>
                </a:solidFill>
                <a:latin typeface="Courier"/>
                <a:ea typeface="Courier"/>
                <a:cs typeface="Courier"/>
                <a:sym typeface="Courier"/>
              </a:rPr>
              <a:t>h</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celsius </a:t>
            </a:r>
            <a:r>
              <a:rPr lang="en-US" sz="1400">
                <a:solidFill>
                  <a:srgbClr val="797979"/>
                </a:solidFill>
                <a:latin typeface="Courier"/>
                <a:ea typeface="Courier"/>
                <a:cs typeface="Courier"/>
                <a:sym typeface="Courier"/>
              </a:rPr>
              <a:t>=</a:t>
            </a:r>
            <a:r>
              <a:rPr lang="en-US" sz="1400">
                <a:solidFill>
                  <a:schemeClr val="dk1"/>
                </a:solidFill>
                <a:latin typeface="Courier"/>
                <a:ea typeface="Courier"/>
                <a:cs typeface="Courier"/>
                <a:sym typeface="Courier"/>
              </a:rPr>
              <a:t> </a:t>
            </a:r>
            <a:r>
              <a:rPr lang="en-US" sz="1400">
                <a:solidFill>
                  <a:srgbClr val="797979"/>
                </a:solidFill>
                <a:latin typeface="Courier"/>
                <a:ea typeface="Courier"/>
                <a:cs typeface="Courier"/>
                <a:sym typeface="Courier"/>
              </a:rPr>
              <a:t>30</a:t>
            </a:r>
            <a:endParaRPr sz="1400">
              <a:solidFill>
                <a:schemeClr val="dk1"/>
              </a:solidFill>
              <a:latin typeface="Courier"/>
              <a:ea typeface="Courier"/>
              <a:cs typeface="Courier"/>
              <a:sym typeface="Courier"/>
            </a:endParaRPr>
          </a:p>
        </p:txBody>
      </p:sp>
      <p:pic>
        <p:nvPicPr>
          <p:cNvPr id="505" name="Google Shape;505;p43"/>
          <p:cNvPicPr preferRelativeResize="0"/>
          <p:nvPr/>
        </p:nvPicPr>
        <p:blipFill rotWithShape="1">
          <a:blip r:embed="rId3">
            <a:alphaModFix/>
          </a:blip>
          <a:srcRect b="0" l="0" r="0" t="0"/>
          <a:stretch/>
        </p:blipFill>
        <p:spPr>
          <a:xfrm>
            <a:off x="671948" y="3960501"/>
            <a:ext cx="4519058" cy="2824411"/>
          </a:xfrm>
          <a:prstGeom prst="rect">
            <a:avLst/>
          </a:prstGeom>
          <a:noFill/>
          <a:ln>
            <a:noFill/>
          </a:ln>
        </p:spPr>
      </p:pic>
      <p:pic>
        <p:nvPicPr>
          <p:cNvPr id="506" name="Google Shape;506;p43"/>
          <p:cNvPicPr preferRelativeResize="0"/>
          <p:nvPr/>
        </p:nvPicPr>
        <p:blipFill>
          <a:blip r:embed="rId4">
            <a:alphaModFix/>
          </a:blip>
          <a:stretch>
            <a:fillRect/>
          </a:stretch>
        </p:blipFill>
        <p:spPr>
          <a:xfrm>
            <a:off x="7052975" y="3960500"/>
            <a:ext cx="4299569" cy="2824400"/>
          </a:xfrm>
          <a:prstGeom prst="rect">
            <a:avLst/>
          </a:prstGeom>
          <a:noFill/>
          <a:ln>
            <a:noFill/>
          </a:ln>
        </p:spPr>
      </p:pic>
      <p:pic>
        <p:nvPicPr>
          <p:cNvPr id="507" name="Google Shape;507;p43"/>
          <p:cNvPicPr preferRelativeResize="0"/>
          <p:nvPr/>
        </p:nvPicPr>
        <p:blipFill rotWithShape="1">
          <a:blip r:embed="rId5">
            <a:alphaModFix/>
          </a:blip>
          <a:srcRect b="-53448" l="0" r="-7066" t="-49391"/>
          <a:stretch/>
        </p:blipFill>
        <p:spPr>
          <a:xfrm>
            <a:off x="389850" y="2469525"/>
            <a:ext cx="5670128" cy="1429278"/>
          </a:xfrm>
          <a:prstGeom prst="rect">
            <a:avLst/>
          </a:prstGeom>
          <a:noFill/>
          <a:ln>
            <a:noFill/>
          </a:ln>
        </p:spPr>
      </p:pic>
      <p:sp>
        <p:nvSpPr>
          <p:cNvPr id="508" name="Google Shape;508;p43"/>
          <p:cNvSpPr txBox="1"/>
          <p:nvPr/>
        </p:nvSpPr>
        <p:spPr>
          <a:xfrm>
            <a:off x="123828" y="2849264"/>
            <a:ext cx="3498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509" name="Google Shape;509;p43"/>
          <p:cNvSpPr txBox="1"/>
          <p:nvPr/>
        </p:nvSpPr>
        <p:spPr>
          <a:xfrm>
            <a:off x="1034539" y="28640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510" name="Google Shape;510;p43"/>
          <p:cNvSpPr txBox="1"/>
          <p:nvPr/>
        </p:nvSpPr>
        <p:spPr>
          <a:xfrm>
            <a:off x="4852093" y="28624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511" name="Google Shape;511;p43"/>
          <p:cNvSpPr/>
          <p:nvPr/>
        </p:nvSpPr>
        <p:spPr>
          <a:xfrm>
            <a:off x="853114" y="26016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12" name="Google Shape;512;p43"/>
          <p:cNvSpPr/>
          <p:nvPr/>
        </p:nvSpPr>
        <p:spPr>
          <a:xfrm>
            <a:off x="853113" y="32136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44"/>
          <p:cNvSpPr txBox="1"/>
          <p:nvPr>
            <p:ph type="title"/>
          </p:nvPr>
        </p:nvSpPr>
        <p:spPr>
          <a:xfrm>
            <a:off x="277100" y="22250"/>
            <a:ext cx="11825100" cy="876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Ball and Stick model - backward propagation of synapse</a:t>
            </a:r>
            <a:endParaRPr/>
          </a:p>
        </p:txBody>
      </p:sp>
      <p:sp>
        <p:nvSpPr>
          <p:cNvPr id="519" name="Google Shape;519;p44"/>
          <p:cNvSpPr/>
          <p:nvPr/>
        </p:nvSpPr>
        <p:spPr>
          <a:xfrm rot="5400000">
            <a:off x="1204653" y="1424562"/>
            <a:ext cx="901800" cy="10413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20" name="Google Shape;520;p44"/>
          <p:cNvSpPr/>
          <p:nvPr/>
        </p:nvSpPr>
        <p:spPr>
          <a:xfrm rot="5400000">
            <a:off x="3630352" y="300613"/>
            <a:ext cx="177900" cy="32892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21" name="Google Shape;521;p44"/>
          <p:cNvSpPr txBox="1"/>
          <p:nvPr/>
        </p:nvSpPr>
        <p:spPr>
          <a:xfrm>
            <a:off x="1134799" y="1081600"/>
            <a:ext cx="93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Soma</a:t>
            </a:r>
            <a:endParaRPr/>
          </a:p>
        </p:txBody>
      </p:sp>
      <p:sp>
        <p:nvSpPr>
          <p:cNvPr id="522" name="Google Shape;522;p44"/>
          <p:cNvSpPr/>
          <p:nvPr/>
        </p:nvSpPr>
        <p:spPr>
          <a:xfrm>
            <a:off x="2992248" y="2021225"/>
            <a:ext cx="1266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Dendrite </a:t>
            </a:r>
            <a:endParaRPr/>
          </a:p>
        </p:txBody>
      </p:sp>
      <p:sp>
        <p:nvSpPr>
          <p:cNvPr id="523" name="Google Shape;523;p44"/>
          <p:cNvSpPr/>
          <p:nvPr/>
        </p:nvSpPr>
        <p:spPr>
          <a:xfrm>
            <a:off x="6158222" y="638467"/>
            <a:ext cx="6096000" cy="267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br>
              <a:rPr lang="en-US" sz="1400">
                <a:solidFill>
                  <a:schemeClr val="dk1"/>
                </a:solidFill>
                <a:latin typeface="Courier"/>
                <a:ea typeface="Courier"/>
                <a:cs typeface="Courier"/>
                <a:sym typeface="Courier"/>
              </a:rPr>
            </a:br>
            <a:r>
              <a:rPr lang="en-US">
                <a:solidFill>
                  <a:schemeClr val="dk1"/>
                </a:solidFill>
                <a:latin typeface="Courier"/>
                <a:ea typeface="Courier"/>
                <a:cs typeface="Courier"/>
                <a:sym typeface="Courier"/>
              </a:rPr>
              <a:t>go back to the synapse simulation and change the location of the synapse to the soma.</a:t>
            </a:r>
            <a:endParaRPr>
              <a:solidFill>
                <a:schemeClr val="dk1"/>
              </a:solidFill>
              <a:latin typeface="Courier"/>
              <a:ea typeface="Courier"/>
              <a:cs typeface="Courier"/>
              <a:sym typeface="Courier"/>
            </a:endParaRPr>
          </a:p>
          <a:p>
            <a:pPr indent="0" lvl="0" marL="0" marR="0" rtl="0" algn="l">
              <a:spcBef>
                <a:spcPts val="0"/>
              </a:spcBef>
              <a:spcAft>
                <a:spcPts val="0"/>
              </a:spcAft>
              <a:buNone/>
            </a:pPr>
            <a:r>
              <a:rPr lang="en-US">
                <a:solidFill>
                  <a:schemeClr val="dk1"/>
                </a:solidFill>
                <a:latin typeface="Courier"/>
                <a:ea typeface="Courier"/>
                <a:cs typeface="Courier"/>
                <a:sym typeface="Courier"/>
              </a:rPr>
              <a:t>(slides 19-20), change:</a:t>
            </a:r>
            <a:endParaRPr>
              <a:solidFill>
                <a:schemeClr val="dk1"/>
              </a:solidFill>
              <a:latin typeface="Courier"/>
              <a:ea typeface="Courier"/>
              <a:cs typeface="Courier"/>
              <a:sym typeface="Courier"/>
            </a:endParaRPr>
          </a:p>
          <a:p>
            <a:pPr indent="457200" lvl="0" marL="0" marR="0" rtl="0" algn="l">
              <a:spcBef>
                <a:spcPts val="0"/>
              </a:spcBef>
              <a:spcAft>
                <a:spcPts val="0"/>
              </a:spcAft>
              <a:buNone/>
            </a:pPr>
            <a:r>
              <a:rPr lang="en-US">
                <a:solidFill>
                  <a:schemeClr val="dk1"/>
                </a:solidFill>
                <a:latin typeface="Courier"/>
                <a:ea typeface="Courier"/>
                <a:cs typeface="Courier"/>
                <a:sym typeface="Courier"/>
              </a:rPr>
              <a:t> </a:t>
            </a:r>
            <a:r>
              <a:rPr i="1" lang="en-US">
                <a:solidFill>
                  <a:schemeClr val="dk1"/>
                </a:solidFill>
                <a:latin typeface="Courier"/>
                <a:ea typeface="Courier"/>
                <a:cs typeface="Courier"/>
                <a:sym typeface="Courier"/>
              </a:rPr>
              <a:t>synapse = h.Exp2Syn(dend(1))</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to:</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	synapse = h.Exp2Syn(soma(0.5))</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and run.</a:t>
            </a:r>
            <a:endParaRPr i="1">
              <a:solidFill>
                <a:schemeClr val="dk1"/>
              </a:solidFill>
              <a:latin typeface="Courier"/>
              <a:ea typeface="Courier"/>
              <a:cs typeface="Courier"/>
              <a:sym typeface="Courier"/>
            </a:endParaRPr>
          </a:p>
          <a:p>
            <a:pPr indent="0" lvl="0" marL="0" marR="0" rtl="0" algn="l">
              <a:spcBef>
                <a:spcPts val="0"/>
              </a:spcBef>
              <a:spcAft>
                <a:spcPts val="0"/>
              </a:spcAft>
              <a:buNone/>
            </a:pPr>
            <a:r>
              <a:t/>
            </a:r>
            <a:endParaRPr i="1">
              <a:solidFill>
                <a:schemeClr val="dk1"/>
              </a:solidFill>
              <a:latin typeface="Courier"/>
              <a:ea typeface="Courier"/>
              <a:cs typeface="Courier"/>
              <a:sym typeface="Courier"/>
            </a:endParaRPr>
          </a:p>
          <a:p>
            <a:pPr indent="0" lvl="0" marL="0" marR="0" rtl="0" algn="l">
              <a:spcBef>
                <a:spcPts val="0"/>
              </a:spcBef>
              <a:spcAft>
                <a:spcPts val="0"/>
              </a:spcAft>
              <a:buNone/>
            </a:pPr>
            <a:r>
              <a:rPr i="1" lang="en-US">
                <a:solidFill>
                  <a:schemeClr val="dk1"/>
                </a:solidFill>
                <a:latin typeface="Courier"/>
                <a:ea typeface="Courier"/>
                <a:cs typeface="Courier"/>
                <a:sym typeface="Courier"/>
              </a:rPr>
              <a:t>what is the difference from back/forward attenuation?</a:t>
            </a:r>
            <a:endParaRPr i="1">
              <a:solidFill>
                <a:schemeClr val="dk1"/>
              </a:solidFill>
              <a:latin typeface="Courier"/>
              <a:ea typeface="Courier"/>
              <a:cs typeface="Courier"/>
              <a:sym typeface="Courier"/>
            </a:endParaRPr>
          </a:p>
          <a:p>
            <a:pPr indent="0" lvl="0" marL="0" marR="0" rtl="0" algn="l">
              <a:spcBef>
                <a:spcPts val="0"/>
              </a:spcBef>
              <a:spcAft>
                <a:spcPts val="0"/>
              </a:spcAft>
              <a:buClr>
                <a:srgbClr val="000000"/>
              </a:buClr>
              <a:buFont typeface="Arial"/>
              <a:buNone/>
            </a:pPr>
            <a:r>
              <a:rPr i="1" lang="en-US">
                <a:solidFill>
                  <a:schemeClr val="dk1"/>
                </a:solidFill>
                <a:latin typeface="Courier"/>
                <a:ea typeface="Courier"/>
                <a:cs typeface="Courier"/>
                <a:sym typeface="Courier"/>
              </a:rPr>
              <a:t>why?</a:t>
            </a:r>
            <a:endParaRPr i="1">
              <a:solidFill>
                <a:schemeClr val="dk1"/>
              </a:solidFill>
              <a:latin typeface="Courier"/>
              <a:ea typeface="Courier"/>
              <a:cs typeface="Courier"/>
              <a:sym typeface="Courier"/>
            </a:endParaRPr>
          </a:p>
        </p:txBody>
      </p:sp>
      <p:pic>
        <p:nvPicPr>
          <p:cNvPr id="524" name="Google Shape;524;p44"/>
          <p:cNvPicPr preferRelativeResize="0"/>
          <p:nvPr/>
        </p:nvPicPr>
        <p:blipFill>
          <a:blip r:embed="rId3">
            <a:alphaModFix/>
          </a:blip>
          <a:stretch>
            <a:fillRect/>
          </a:stretch>
        </p:blipFill>
        <p:spPr>
          <a:xfrm>
            <a:off x="4957450" y="3975000"/>
            <a:ext cx="4299569" cy="2824400"/>
          </a:xfrm>
          <a:prstGeom prst="rect">
            <a:avLst/>
          </a:prstGeom>
          <a:noFill/>
          <a:ln>
            <a:noFill/>
          </a:ln>
        </p:spPr>
      </p:pic>
      <p:pic>
        <p:nvPicPr>
          <p:cNvPr id="525" name="Google Shape;525;p44"/>
          <p:cNvPicPr preferRelativeResize="0"/>
          <p:nvPr/>
        </p:nvPicPr>
        <p:blipFill rotWithShape="1">
          <a:blip r:embed="rId4">
            <a:alphaModFix/>
          </a:blip>
          <a:srcRect b="-53448" l="0" r="-7066" t="-49391"/>
          <a:stretch/>
        </p:blipFill>
        <p:spPr>
          <a:xfrm>
            <a:off x="466050" y="2469525"/>
            <a:ext cx="5670128" cy="1429278"/>
          </a:xfrm>
          <a:prstGeom prst="rect">
            <a:avLst/>
          </a:prstGeom>
          <a:noFill/>
          <a:ln>
            <a:noFill/>
          </a:ln>
        </p:spPr>
      </p:pic>
      <p:sp>
        <p:nvSpPr>
          <p:cNvPr id="526" name="Google Shape;526;p44"/>
          <p:cNvSpPr txBox="1"/>
          <p:nvPr/>
        </p:nvSpPr>
        <p:spPr>
          <a:xfrm>
            <a:off x="107575" y="2862475"/>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s</a:t>
            </a:r>
            <a:endParaRPr sz="1600">
              <a:solidFill>
                <a:schemeClr val="dk1"/>
              </a:solidFill>
              <a:latin typeface="Century Gothic"/>
              <a:ea typeface="Century Gothic"/>
              <a:cs typeface="Century Gothic"/>
              <a:sym typeface="Century Gothic"/>
            </a:endParaRPr>
          </a:p>
        </p:txBody>
      </p:sp>
      <p:sp>
        <p:nvSpPr>
          <p:cNvPr id="527" name="Google Shape;527;p44"/>
          <p:cNvSpPr txBox="1"/>
          <p:nvPr/>
        </p:nvSpPr>
        <p:spPr>
          <a:xfrm>
            <a:off x="1110739" y="2864029"/>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d0</a:t>
            </a:r>
            <a:endParaRPr sz="1600">
              <a:solidFill>
                <a:schemeClr val="dk1"/>
              </a:solidFill>
              <a:latin typeface="Century Gothic"/>
              <a:ea typeface="Century Gothic"/>
              <a:cs typeface="Century Gothic"/>
              <a:sym typeface="Century Gothic"/>
            </a:endParaRPr>
          </a:p>
        </p:txBody>
      </p:sp>
      <p:sp>
        <p:nvSpPr>
          <p:cNvPr id="528" name="Google Shape;528;p44"/>
          <p:cNvSpPr txBox="1"/>
          <p:nvPr/>
        </p:nvSpPr>
        <p:spPr>
          <a:xfrm>
            <a:off x="4928293" y="2862487"/>
            <a:ext cx="438000" cy="338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R</a:t>
            </a:r>
            <a:r>
              <a:rPr baseline="-25000" lang="en-US" sz="1600">
                <a:solidFill>
                  <a:schemeClr val="dk1"/>
                </a:solidFill>
                <a:latin typeface="Century Gothic"/>
                <a:ea typeface="Century Gothic"/>
                <a:cs typeface="Century Gothic"/>
                <a:sym typeface="Century Gothic"/>
              </a:rPr>
              <a:t>d3</a:t>
            </a:r>
            <a:endParaRPr sz="1600">
              <a:solidFill>
                <a:schemeClr val="dk1"/>
              </a:solidFill>
              <a:latin typeface="Century Gothic"/>
              <a:ea typeface="Century Gothic"/>
              <a:cs typeface="Century Gothic"/>
              <a:sym typeface="Century Gothic"/>
            </a:endParaRPr>
          </a:p>
        </p:txBody>
      </p:sp>
      <p:sp>
        <p:nvSpPr>
          <p:cNvPr id="529" name="Google Shape;529;p44"/>
          <p:cNvSpPr/>
          <p:nvPr/>
        </p:nvSpPr>
        <p:spPr>
          <a:xfrm>
            <a:off x="853114" y="2601686"/>
            <a:ext cx="6195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30" name="Google Shape;530;p44"/>
          <p:cNvSpPr/>
          <p:nvPr/>
        </p:nvSpPr>
        <p:spPr>
          <a:xfrm>
            <a:off x="929313" y="3213691"/>
            <a:ext cx="503400" cy="2607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531" name="Google Shape;531;p44"/>
          <p:cNvPicPr preferRelativeResize="0"/>
          <p:nvPr/>
        </p:nvPicPr>
        <p:blipFill>
          <a:blip r:embed="rId5">
            <a:alphaModFix/>
          </a:blip>
          <a:stretch>
            <a:fillRect/>
          </a:stretch>
        </p:blipFill>
        <p:spPr>
          <a:xfrm>
            <a:off x="152400" y="4051200"/>
            <a:ext cx="4403731" cy="27482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45"/>
          <p:cNvSpPr txBox="1"/>
          <p:nvPr>
            <p:ph type="title"/>
          </p:nvPr>
        </p:nvSpPr>
        <p:spPr>
          <a:xfrm>
            <a:off x="471175" y="1822450"/>
            <a:ext cx="11364300" cy="832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168DBA"/>
              </a:buClr>
              <a:buSzPts val="3600"/>
              <a:buFont typeface="Century Gothic"/>
              <a:buNone/>
            </a:pPr>
            <a:r>
              <a:rPr lang="en-US" sz="9600"/>
              <a:t>replication of results from papers</a:t>
            </a:r>
            <a:endParaRPr sz="9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46"/>
          <p:cNvSpPr txBox="1"/>
          <p:nvPr>
            <p:ph type="title"/>
          </p:nvPr>
        </p:nvSpPr>
        <p:spPr>
          <a:xfrm>
            <a:off x="230922" y="0"/>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grpSp>
        <p:nvGrpSpPr>
          <p:cNvPr id="542" name="Google Shape;542;p46"/>
          <p:cNvGrpSpPr/>
          <p:nvPr/>
        </p:nvGrpSpPr>
        <p:grpSpPr>
          <a:xfrm>
            <a:off x="287519" y="2718707"/>
            <a:ext cx="2558143" cy="3184069"/>
            <a:chOff x="620486" y="1741716"/>
            <a:chExt cx="2558143" cy="3184069"/>
          </a:xfrm>
        </p:grpSpPr>
        <p:pic>
          <p:nvPicPr>
            <p:cNvPr id="543" name="Google Shape;543;p46"/>
            <p:cNvPicPr preferRelativeResize="0"/>
            <p:nvPr/>
          </p:nvPicPr>
          <p:blipFill rotWithShape="1">
            <a:blip r:embed="rId3">
              <a:alphaModFix/>
            </a:blip>
            <a:srcRect b="0" l="0" r="0" t="0"/>
            <a:stretch/>
          </p:blipFill>
          <p:spPr>
            <a:xfrm>
              <a:off x="620486" y="1741716"/>
              <a:ext cx="2394857" cy="3184069"/>
            </a:xfrm>
            <a:prstGeom prst="rect">
              <a:avLst/>
            </a:prstGeom>
            <a:noFill/>
            <a:ln>
              <a:noFill/>
            </a:ln>
          </p:spPr>
        </p:pic>
        <p:sp>
          <p:nvSpPr>
            <p:cNvPr id="544" name="Google Shape;544;p46"/>
            <p:cNvSpPr/>
            <p:nvPr/>
          </p:nvSpPr>
          <p:spPr>
            <a:xfrm>
              <a:off x="2699657" y="1774371"/>
              <a:ext cx="478972" cy="2775858"/>
            </a:xfrm>
            <a:prstGeom prst="rect">
              <a:avLst/>
            </a:prstGeom>
            <a:solidFill>
              <a:schemeClr val="lt1"/>
            </a:solid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grpSp>
        <p:nvGrpSpPr>
          <p:cNvPr id="545" name="Google Shape;545;p46"/>
          <p:cNvGrpSpPr/>
          <p:nvPr/>
        </p:nvGrpSpPr>
        <p:grpSpPr>
          <a:xfrm>
            <a:off x="2704148" y="2539090"/>
            <a:ext cx="2525486" cy="3200401"/>
            <a:chOff x="4833257" y="1393371"/>
            <a:chExt cx="2525486" cy="3200401"/>
          </a:xfrm>
        </p:grpSpPr>
        <p:pic>
          <p:nvPicPr>
            <p:cNvPr id="546" name="Google Shape;546;p46"/>
            <p:cNvPicPr preferRelativeResize="0"/>
            <p:nvPr/>
          </p:nvPicPr>
          <p:blipFill rotWithShape="1">
            <a:blip r:embed="rId4">
              <a:alphaModFix/>
            </a:blip>
            <a:srcRect b="0" l="0" r="0" t="0"/>
            <a:stretch/>
          </p:blipFill>
          <p:spPr>
            <a:xfrm>
              <a:off x="4833257" y="1393371"/>
              <a:ext cx="2416629" cy="3200401"/>
            </a:xfrm>
            <a:prstGeom prst="rect">
              <a:avLst/>
            </a:prstGeom>
            <a:noFill/>
            <a:ln>
              <a:noFill/>
            </a:ln>
          </p:spPr>
        </p:pic>
        <p:sp>
          <p:nvSpPr>
            <p:cNvPr id="547" name="Google Shape;547;p46"/>
            <p:cNvSpPr/>
            <p:nvPr/>
          </p:nvSpPr>
          <p:spPr>
            <a:xfrm>
              <a:off x="6901543" y="1502229"/>
              <a:ext cx="457200" cy="2732314"/>
            </a:xfrm>
            <a:prstGeom prst="rect">
              <a:avLst/>
            </a:prstGeom>
            <a:solidFill>
              <a:schemeClr val="lt1"/>
            </a:solidFill>
            <a:ln cap="rnd" cmpd="sng" w="158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548" name="Google Shape;548;p46"/>
          <p:cNvSpPr txBox="1"/>
          <p:nvPr/>
        </p:nvSpPr>
        <p:spPr>
          <a:xfrm>
            <a:off x="880836" y="2264229"/>
            <a:ext cx="221996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Martionti cells (SST+) </a:t>
            </a:r>
            <a:endParaRPr/>
          </a:p>
        </p:txBody>
      </p:sp>
      <p:sp>
        <p:nvSpPr>
          <p:cNvPr id="549" name="Google Shape;549;p46"/>
          <p:cNvSpPr txBox="1"/>
          <p:nvPr/>
        </p:nvSpPr>
        <p:spPr>
          <a:xfrm>
            <a:off x="9197522" y="2602468"/>
            <a:ext cx="187083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Basket cells  (PV+)</a:t>
            </a:r>
            <a:endParaRPr/>
          </a:p>
        </p:txBody>
      </p:sp>
      <p:pic>
        <p:nvPicPr>
          <p:cNvPr id="550" name="Google Shape;550;p46"/>
          <p:cNvPicPr preferRelativeResize="0"/>
          <p:nvPr/>
        </p:nvPicPr>
        <p:blipFill rotWithShape="1">
          <a:blip r:embed="rId5">
            <a:alphaModFix/>
          </a:blip>
          <a:srcRect b="0" l="0" r="0" t="0"/>
          <a:stretch/>
        </p:blipFill>
        <p:spPr>
          <a:xfrm>
            <a:off x="6045745" y="730096"/>
            <a:ext cx="2015490" cy="6127904"/>
          </a:xfrm>
          <a:prstGeom prst="rect">
            <a:avLst/>
          </a:prstGeom>
          <a:noFill/>
          <a:ln>
            <a:noFill/>
          </a:ln>
        </p:spPr>
      </p:pic>
      <p:sp>
        <p:nvSpPr>
          <p:cNvPr id="551" name="Google Shape;551;p46"/>
          <p:cNvSpPr txBox="1"/>
          <p:nvPr/>
        </p:nvSpPr>
        <p:spPr>
          <a:xfrm>
            <a:off x="7374721" y="1382486"/>
            <a:ext cx="154221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Pyramidal cell </a:t>
            </a:r>
            <a:endParaRPr/>
          </a:p>
        </p:txBody>
      </p:sp>
      <p:sp>
        <p:nvSpPr>
          <p:cNvPr id="552" name="Google Shape;552;p46"/>
          <p:cNvSpPr/>
          <p:nvPr/>
        </p:nvSpPr>
        <p:spPr>
          <a:xfrm>
            <a:off x="6226455" y="5203371"/>
            <a:ext cx="1720292" cy="1654629"/>
          </a:xfrm>
          <a:prstGeom prst="ellipse">
            <a:avLst/>
          </a:prstGeom>
          <a:solidFill>
            <a:srgbClr val="ACE0F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sp>
        <p:nvSpPr>
          <p:cNvPr id="553" name="Google Shape;553;p46"/>
          <p:cNvSpPr/>
          <p:nvPr/>
        </p:nvSpPr>
        <p:spPr>
          <a:xfrm>
            <a:off x="5815345" y="739837"/>
            <a:ext cx="1720292" cy="1654629"/>
          </a:xfrm>
          <a:prstGeom prst="ellipse">
            <a:avLst/>
          </a:prstGeom>
          <a:solidFill>
            <a:srgbClr val="ACE0F4">
              <a:alpha val="55686"/>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entury Gothic"/>
              <a:ea typeface="Century Gothic"/>
              <a:cs typeface="Century Gothic"/>
              <a:sym typeface="Century Gothic"/>
            </a:endParaRPr>
          </a:p>
        </p:txBody>
      </p:sp>
      <p:pic>
        <p:nvPicPr>
          <p:cNvPr id="554" name="Google Shape;554;p46"/>
          <p:cNvPicPr preferRelativeResize="0"/>
          <p:nvPr/>
        </p:nvPicPr>
        <p:blipFill rotWithShape="1">
          <a:blip r:embed="rId6">
            <a:alphaModFix/>
          </a:blip>
          <a:srcRect b="0" l="0" r="0" t="0"/>
          <a:stretch/>
        </p:blipFill>
        <p:spPr>
          <a:xfrm>
            <a:off x="9261451" y="3250184"/>
            <a:ext cx="1851985" cy="1707460"/>
          </a:xfrm>
          <a:prstGeom prst="rect">
            <a:avLst/>
          </a:prstGeom>
          <a:noFill/>
          <a:ln>
            <a:noFill/>
          </a:ln>
        </p:spPr>
      </p:pic>
      <p:cxnSp>
        <p:nvCxnSpPr>
          <p:cNvPr id="555" name="Google Shape;555;p46"/>
          <p:cNvCxnSpPr>
            <a:stCxn id="554" idx="2"/>
            <a:endCxn id="552" idx="6"/>
          </p:cNvCxnSpPr>
          <p:nvPr/>
        </p:nvCxnSpPr>
        <p:spPr>
          <a:xfrm flipH="1">
            <a:off x="7946743" y="4957644"/>
            <a:ext cx="2240700" cy="1073100"/>
          </a:xfrm>
          <a:prstGeom prst="straightConnector1">
            <a:avLst/>
          </a:prstGeom>
          <a:noFill/>
          <a:ln cap="flat" cmpd="sng" w="19050">
            <a:solidFill>
              <a:srgbClr val="FF0000"/>
            </a:solidFill>
            <a:prstDash val="solid"/>
            <a:round/>
            <a:headEnd len="sm" w="sm" type="none"/>
            <a:tailEnd len="med" w="med" type="oval"/>
          </a:ln>
        </p:spPr>
      </p:cxnSp>
      <p:cxnSp>
        <p:nvCxnSpPr>
          <p:cNvPr id="556" name="Google Shape;556;p46"/>
          <p:cNvCxnSpPr>
            <a:endCxn id="553" idx="2"/>
          </p:cNvCxnSpPr>
          <p:nvPr/>
        </p:nvCxnSpPr>
        <p:spPr>
          <a:xfrm flipH="1" rot="10800000">
            <a:off x="4045945" y="1567152"/>
            <a:ext cx="1769400" cy="1404600"/>
          </a:xfrm>
          <a:prstGeom prst="straightConnector1">
            <a:avLst/>
          </a:prstGeom>
          <a:noFill/>
          <a:ln cap="rnd" cmpd="sng" w="15875">
            <a:solidFill>
              <a:srgbClr val="FF0000"/>
            </a:solidFill>
            <a:prstDash val="solid"/>
            <a:round/>
            <a:headEnd len="sm" w="sm" type="none"/>
            <a:tailEnd len="med" w="med" type="oval"/>
          </a:ln>
        </p:spPr>
      </p:cxnSp>
      <p:sp>
        <p:nvSpPr>
          <p:cNvPr id="557" name="Google Shape;557;p46"/>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47"/>
          <p:cNvSpPr txBox="1"/>
          <p:nvPr>
            <p:ph type="title"/>
          </p:nvPr>
        </p:nvSpPr>
        <p:spPr>
          <a:xfrm>
            <a:off x="176350" y="0"/>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pic>
        <p:nvPicPr>
          <p:cNvPr id="563" name="Google Shape;563;p47"/>
          <p:cNvPicPr preferRelativeResize="0"/>
          <p:nvPr/>
        </p:nvPicPr>
        <p:blipFill rotWithShape="1">
          <a:blip r:embed="rId3">
            <a:alphaModFix/>
          </a:blip>
          <a:srcRect b="0" l="0" r="0" t="0"/>
          <a:stretch/>
        </p:blipFill>
        <p:spPr>
          <a:xfrm>
            <a:off x="4288064" y="925287"/>
            <a:ext cx="4791174" cy="5397501"/>
          </a:xfrm>
          <a:prstGeom prst="rect">
            <a:avLst/>
          </a:prstGeom>
          <a:noFill/>
          <a:ln>
            <a:noFill/>
          </a:ln>
        </p:spPr>
      </p:pic>
      <p:sp>
        <p:nvSpPr>
          <p:cNvPr id="564" name="Google Shape;564;p47"/>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1"/>
          <p:cNvSpPr txBox="1"/>
          <p:nvPr>
            <p:ph type="title"/>
          </p:nvPr>
        </p:nvSpPr>
        <p:spPr>
          <a:xfrm>
            <a:off x="203687" y="0"/>
            <a:ext cx="3210000" cy="51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40"/>
              <a:buFont typeface="Century Gothic"/>
              <a:buNone/>
            </a:pPr>
            <a:r>
              <a:rPr lang="en-US" sz="3240"/>
              <a:t>Introduction</a:t>
            </a:r>
            <a:endParaRPr/>
          </a:p>
        </p:txBody>
      </p:sp>
      <p:sp>
        <p:nvSpPr>
          <p:cNvPr id="166" name="Google Shape;166;p21"/>
          <p:cNvSpPr txBox="1"/>
          <p:nvPr>
            <p:ph idx="1" type="body"/>
          </p:nvPr>
        </p:nvSpPr>
        <p:spPr>
          <a:xfrm>
            <a:off x="287254" y="1106125"/>
            <a:ext cx="7836900" cy="57519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1000"/>
              </a:spcBef>
              <a:spcAft>
                <a:spcPts val="0"/>
              </a:spcAft>
              <a:buSzPts val="1800"/>
              <a:buNone/>
            </a:pPr>
            <a:r>
              <a:rPr lang="en-US" sz="2400"/>
              <a:t>basic </a:t>
            </a:r>
            <a:r>
              <a:rPr lang="en-US" sz="2400"/>
              <a:t>concepts</a:t>
            </a:r>
            <a:r>
              <a:rPr lang="en-US" sz="2400"/>
              <a:t> of Neuron models:</a:t>
            </a:r>
            <a:endParaRPr sz="2400"/>
          </a:p>
          <a:p>
            <a:pPr indent="-342900" lvl="0" marL="457200" rtl="0" algn="l">
              <a:lnSpc>
                <a:spcPct val="150000"/>
              </a:lnSpc>
              <a:spcBef>
                <a:spcPts val="1000"/>
              </a:spcBef>
              <a:spcAft>
                <a:spcPts val="0"/>
              </a:spcAft>
              <a:buSzPts val="1800"/>
              <a:buChar char="🠶"/>
            </a:pPr>
            <a:r>
              <a:rPr b="1" lang="en-US"/>
              <a:t>Model </a:t>
            </a:r>
            <a:r>
              <a:rPr lang="en-US"/>
              <a:t>- a Neuron object, it can have soma, basal dendrites (dend) and apical dendrite (apic).</a:t>
            </a:r>
            <a:endParaRPr/>
          </a:p>
          <a:p>
            <a:pPr indent="-342900" lvl="0" marL="457200" rtl="0" algn="l">
              <a:lnSpc>
                <a:spcPct val="150000"/>
              </a:lnSpc>
              <a:spcBef>
                <a:spcPts val="0"/>
              </a:spcBef>
              <a:spcAft>
                <a:spcPts val="0"/>
              </a:spcAft>
              <a:buSzPts val="1800"/>
              <a:buChar char="🠶"/>
            </a:pPr>
            <a:r>
              <a:rPr b="1" lang="en-US">
                <a:solidFill>
                  <a:srgbClr val="FF0000"/>
                </a:solidFill>
              </a:rPr>
              <a:t>S</a:t>
            </a:r>
            <a:r>
              <a:rPr b="1" lang="en-US">
                <a:solidFill>
                  <a:srgbClr val="FF0000"/>
                </a:solidFill>
              </a:rPr>
              <a:t>ection</a:t>
            </a:r>
            <a:r>
              <a:rPr lang="en-US"/>
              <a:t> - more of a </a:t>
            </a:r>
            <a:r>
              <a:rPr lang="en-US"/>
              <a:t>morphological</a:t>
            </a:r>
            <a:r>
              <a:rPr lang="en-US"/>
              <a:t> </a:t>
            </a:r>
            <a:r>
              <a:rPr lang="en-US"/>
              <a:t>definition</a:t>
            </a:r>
            <a:r>
              <a:rPr lang="en-US"/>
              <a:t>, a section is </a:t>
            </a:r>
            <a:r>
              <a:rPr lang="en-US"/>
              <a:t>usually a dendrite between 2 bifurcation points.</a:t>
            </a:r>
            <a:endParaRPr/>
          </a:p>
          <a:p>
            <a:pPr indent="-342900" lvl="0" marL="457200" rtl="0" algn="l">
              <a:lnSpc>
                <a:spcPct val="150000"/>
              </a:lnSpc>
              <a:spcBef>
                <a:spcPts val="0"/>
              </a:spcBef>
              <a:spcAft>
                <a:spcPts val="0"/>
              </a:spcAft>
              <a:buSzPts val="1800"/>
              <a:buChar char="🠶"/>
            </a:pPr>
            <a:r>
              <a:rPr b="1" lang="en-US"/>
              <a:t>Segment</a:t>
            </a:r>
            <a:r>
              <a:rPr lang="en-US"/>
              <a:t> - one RC circuit that resemble (approximate) the computation in a peace of membrane.</a:t>
            </a:r>
            <a:endParaRPr/>
          </a:p>
          <a:p>
            <a:pPr indent="-342900" lvl="0" marL="457200" rtl="0" algn="l">
              <a:lnSpc>
                <a:spcPct val="150000"/>
              </a:lnSpc>
              <a:spcBef>
                <a:spcPts val="0"/>
              </a:spcBef>
              <a:spcAft>
                <a:spcPts val="0"/>
              </a:spcAft>
              <a:buSzPts val="1800"/>
              <a:buChar char="🠶"/>
            </a:pPr>
            <a:r>
              <a:rPr b="1" lang="en-US"/>
              <a:t>clamps</a:t>
            </a:r>
            <a:r>
              <a:rPr lang="en-US"/>
              <a:t> - an object that represent an experimental electrode.</a:t>
            </a:r>
            <a:endParaRPr/>
          </a:p>
          <a:p>
            <a:pPr indent="-342900" lvl="0" marL="457200" rtl="0" algn="l">
              <a:lnSpc>
                <a:spcPct val="150000"/>
              </a:lnSpc>
              <a:spcBef>
                <a:spcPts val="0"/>
              </a:spcBef>
              <a:spcAft>
                <a:spcPts val="0"/>
              </a:spcAft>
              <a:buSzPts val="1800"/>
              <a:buChar char="🠶"/>
            </a:pPr>
            <a:r>
              <a:rPr b="1" lang="en-US"/>
              <a:t>Synapses</a:t>
            </a:r>
            <a:r>
              <a:rPr lang="en-US"/>
              <a:t> - object that resemble a single synapse (we will see it later, and how it’s activated in the simulation).</a:t>
            </a:r>
            <a:endParaRPr/>
          </a:p>
          <a:p>
            <a:pPr indent="-342900" lvl="0" marL="457200" rtl="0" algn="l">
              <a:lnSpc>
                <a:spcPct val="150000"/>
              </a:lnSpc>
              <a:spcBef>
                <a:spcPts val="0"/>
              </a:spcBef>
              <a:spcAft>
                <a:spcPts val="0"/>
              </a:spcAft>
              <a:buSzPts val="1800"/>
              <a:buChar char="🠶"/>
            </a:pPr>
            <a:r>
              <a:rPr b="1" lang="en-US"/>
              <a:t>Point Process</a:t>
            </a:r>
            <a:r>
              <a:rPr lang="en-US"/>
              <a:t> - a more general idea, it’s an object that seats on the segment (RC circuit), and simulate a channel or synapse.</a:t>
            </a:r>
            <a:endParaRPr/>
          </a:p>
          <a:p>
            <a:pPr indent="0" lvl="0" marL="0" rtl="0" algn="l">
              <a:lnSpc>
                <a:spcPct val="90000"/>
              </a:lnSpc>
              <a:spcBef>
                <a:spcPts val="1000"/>
              </a:spcBef>
              <a:spcAft>
                <a:spcPts val="0"/>
              </a:spcAft>
              <a:buSzPts val="1800"/>
              <a:buNone/>
            </a:pPr>
            <a:r>
              <a:t/>
            </a:r>
            <a:endParaRPr/>
          </a:p>
        </p:txBody>
      </p:sp>
      <p:sp>
        <p:nvSpPr>
          <p:cNvPr id="167" name="Google Shape;167;p21"/>
          <p:cNvSpPr txBox="1"/>
          <p:nvPr/>
        </p:nvSpPr>
        <p:spPr>
          <a:xfrm>
            <a:off x="8947446" y="0"/>
            <a:ext cx="3220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u="sng">
                <a:solidFill>
                  <a:schemeClr val="hlink"/>
                </a:solidFill>
                <a:latin typeface="Century Gothic"/>
                <a:ea typeface="Century Gothic"/>
                <a:cs typeface="Century Gothic"/>
                <a:sym typeface="Century Gothic"/>
                <a:hlinkClick r:id="rId3"/>
              </a:rPr>
              <a:t>Read More About NEURON</a:t>
            </a:r>
            <a:endParaRPr sz="1800">
              <a:solidFill>
                <a:schemeClr val="dk1"/>
              </a:solidFill>
              <a:latin typeface="Century Gothic"/>
              <a:ea typeface="Century Gothic"/>
              <a:cs typeface="Century Gothic"/>
              <a:sym typeface="Century Gothic"/>
            </a:endParaRPr>
          </a:p>
        </p:txBody>
      </p:sp>
      <p:pic>
        <p:nvPicPr>
          <p:cNvPr id="168" name="Google Shape;168;p21"/>
          <p:cNvPicPr preferRelativeResize="0"/>
          <p:nvPr/>
        </p:nvPicPr>
        <p:blipFill>
          <a:blip r:embed="rId4">
            <a:alphaModFix/>
          </a:blip>
          <a:stretch>
            <a:fillRect/>
          </a:stretch>
        </p:blipFill>
        <p:spPr>
          <a:xfrm>
            <a:off x="8276554" y="521700"/>
            <a:ext cx="3279880" cy="6183900"/>
          </a:xfrm>
          <a:prstGeom prst="rect">
            <a:avLst/>
          </a:prstGeom>
          <a:noFill/>
          <a:ln>
            <a:noFill/>
          </a:ln>
        </p:spPr>
      </p:pic>
      <p:sp>
        <p:nvSpPr>
          <p:cNvPr id="169" name="Google Shape;169;p21"/>
          <p:cNvSpPr/>
          <p:nvPr/>
        </p:nvSpPr>
        <p:spPr>
          <a:xfrm rot="-579851">
            <a:off x="10029239" y="2405647"/>
            <a:ext cx="167984" cy="1210068"/>
          </a:xfrm>
          <a:prstGeom prst="roundRect">
            <a:avLst>
              <a:gd fmla="val 16667" name="adj"/>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pic>
        <p:nvPicPr>
          <p:cNvPr id="570" name="Google Shape;570;p48"/>
          <p:cNvPicPr preferRelativeResize="0"/>
          <p:nvPr/>
        </p:nvPicPr>
        <p:blipFill rotWithShape="1">
          <a:blip r:embed="rId3">
            <a:alphaModFix/>
          </a:blip>
          <a:srcRect b="0" l="0" r="0" t="0"/>
          <a:stretch/>
        </p:blipFill>
        <p:spPr>
          <a:xfrm>
            <a:off x="2632528" y="2440905"/>
            <a:ext cx="6454322" cy="1338943"/>
          </a:xfrm>
          <a:prstGeom prst="rect">
            <a:avLst/>
          </a:prstGeom>
          <a:noFill/>
          <a:ln>
            <a:noFill/>
          </a:ln>
        </p:spPr>
      </p:pic>
      <p:sp>
        <p:nvSpPr>
          <p:cNvPr id="571" name="Google Shape;571;p48"/>
          <p:cNvSpPr txBox="1"/>
          <p:nvPr>
            <p:ph type="title"/>
          </p:nvPr>
        </p:nvSpPr>
        <p:spPr>
          <a:xfrm>
            <a:off x="175729" y="0"/>
            <a:ext cx="4760166" cy="59218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a:t>
            </a:r>
            <a:endParaRPr/>
          </a:p>
        </p:txBody>
      </p:sp>
      <p:pic>
        <p:nvPicPr>
          <p:cNvPr id="572" name="Google Shape;572;p48"/>
          <p:cNvPicPr preferRelativeResize="0"/>
          <p:nvPr/>
        </p:nvPicPr>
        <p:blipFill rotWithShape="1">
          <a:blip r:embed="rId4">
            <a:alphaModFix/>
          </a:blip>
          <a:srcRect b="0" l="0" r="0" t="0"/>
          <a:stretch/>
        </p:blipFill>
        <p:spPr>
          <a:xfrm>
            <a:off x="4567294" y="2539049"/>
            <a:ext cx="1108531" cy="817336"/>
          </a:xfrm>
          <a:prstGeom prst="rect">
            <a:avLst/>
          </a:prstGeom>
          <a:noFill/>
          <a:ln>
            <a:noFill/>
          </a:ln>
        </p:spPr>
      </p:pic>
      <p:pic>
        <p:nvPicPr>
          <p:cNvPr id="573" name="Google Shape;573;p48"/>
          <p:cNvPicPr preferRelativeResize="0"/>
          <p:nvPr/>
        </p:nvPicPr>
        <p:blipFill rotWithShape="1">
          <a:blip r:embed="rId5">
            <a:alphaModFix/>
          </a:blip>
          <a:srcRect b="0" l="0" r="0" t="0"/>
          <a:stretch/>
        </p:blipFill>
        <p:spPr>
          <a:xfrm>
            <a:off x="7814867" y="2430193"/>
            <a:ext cx="794656" cy="1035049"/>
          </a:xfrm>
          <a:prstGeom prst="rect">
            <a:avLst/>
          </a:prstGeom>
          <a:noFill/>
          <a:ln>
            <a:noFill/>
          </a:ln>
        </p:spPr>
      </p:pic>
      <p:pic>
        <p:nvPicPr>
          <p:cNvPr id="574" name="Google Shape;574;p48"/>
          <p:cNvPicPr preferRelativeResize="0"/>
          <p:nvPr/>
        </p:nvPicPr>
        <p:blipFill rotWithShape="1">
          <a:blip r:embed="rId6">
            <a:alphaModFix/>
          </a:blip>
          <a:srcRect b="0" l="0" r="0" t="0"/>
          <a:stretch/>
        </p:blipFill>
        <p:spPr>
          <a:xfrm>
            <a:off x="6431642" y="3496646"/>
            <a:ext cx="2002971" cy="293914"/>
          </a:xfrm>
          <a:prstGeom prst="rect">
            <a:avLst/>
          </a:prstGeom>
          <a:noFill/>
          <a:ln>
            <a:noFill/>
          </a:ln>
        </p:spPr>
      </p:pic>
      <p:pic>
        <p:nvPicPr>
          <p:cNvPr id="575" name="Google Shape;575;p48"/>
          <p:cNvPicPr preferRelativeResize="0"/>
          <p:nvPr/>
        </p:nvPicPr>
        <p:blipFill rotWithShape="1">
          <a:blip r:embed="rId7">
            <a:alphaModFix/>
          </a:blip>
          <a:srcRect b="0" l="0" r="0" t="0"/>
          <a:stretch/>
        </p:blipFill>
        <p:spPr>
          <a:xfrm>
            <a:off x="4058558" y="3534635"/>
            <a:ext cx="2536372" cy="247866"/>
          </a:xfrm>
          <a:prstGeom prst="rect">
            <a:avLst/>
          </a:prstGeom>
          <a:noFill/>
          <a:ln>
            <a:noFill/>
          </a:ln>
        </p:spPr>
      </p:pic>
      <p:sp>
        <p:nvSpPr>
          <p:cNvPr id="576" name="Google Shape;576;p48"/>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7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57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Google Shape;581;p49"/>
          <p:cNvSpPr/>
          <p:nvPr/>
        </p:nvSpPr>
        <p:spPr>
          <a:xfrm>
            <a:off x="184526" y="1023431"/>
            <a:ext cx="8245273" cy="600164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 # Build Model # #</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200">
                <a:solidFill>
                  <a:srgbClr val="4F9192"/>
                </a:solidFill>
                <a:latin typeface="Courier"/>
                <a:ea typeface="Courier"/>
                <a:cs typeface="Courier"/>
                <a:sym typeface="Courier"/>
              </a:rPr>
              <a: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v_rest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-60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the baseline voltage.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chemeClr val="dk1"/>
                </a:solidFill>
                <a:latin typeface="Courier"/>
                <a:ea typeface="Courier"/>
                <a:cs typeface="Courier"/>
                <a:sym typeface="Courier"/>
              </a:rPr>
              <a:t>soma = </a:t>
            </a:r>
            <a:r>
              <a:rPr lang="en-US" sz="1200">
                <a:solidFill>
                  <a:srgbClr val="000000"/>
                </a:solidFill>
                <a:latin typeface="Courier"/>
                <a:ea typeface="Courier"/>
                <a:cs typeface="Courier"/>
                <a:sym typeface="Courier"/>
              </a:rPr>
              <a:t>h.Section(name=</a:t>
            </a:r>
            <a:r>
              <a:rPr lang="en-US" sz="1200">
                <a:solidFill>
                  <a:srgbClr val="C8352B"/>
                </a:solidFill>
                <a:latin typeface="Courier"/>
                <a:ea typeface="Courier"/>
                <a:cs typeface="Courier"/>
                <a:sym typeface="Courier"/>
              </a:rPr>
              <a:t>"soma"</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7</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7</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1/20000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e_pas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v_rest</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insert(</a:t>
            </a:r>
            <a:r>
              <a:rPr lang="en-US" sz="1200">
                <a:solidFill>
                  <a:srgbClr val="C8352B"/>
                </a:solidFill>
                <a:latin typeface="Courier"/>
                <a:ea typeface="Courier"/>
                <a:cs typeface="Courier"/>
                <a:sym typeface="Courier"/>
              </a:rPr>
              <a:t>'na'</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insert active conductances to the soma.</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gbar_na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5000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set the Na conductance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'kv'</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soma</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gbar_kv </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1500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 set the K conductance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h</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celsius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30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chemeClr val="dk1"/>
                </a:solidFill>
                <a:latin typeface="Courier"/>
                <a:ea typeface="Courier"/>
                <a:cs typeface="Courier"/>
                <a:sym typeface="Courier"/>
              </a:rPr>
              <a:t>dend = </a:t>
            </a:r>
            <a:r>
              <a:rPr lang="en-US" sz="1200">
                <a:solidFill>
                  <a:srgbClr val="000000"/>
                </a:solidFill>
                <a:latin typeface="Courier"/>
                <a:ea typeface="Courier"/>
                <a:cs typeface="Courier"/>
                <a:sym typeface="Courier"/>
              </a:rPr>
              <a:t>h.Section(name=</a:t>
            </a:r>
            <a:r>
              <a:rPr lang="en-US" sz="1200">
                <a:solidFill>
                  <a:srgbClr val="C8352B"/>
                </a:solidFill>
                <a:latin typeface="Courier"/>
                <a:ea typeface="Courier"/>
                <a:cs typeface="Courier"/>
                <a:sym typeface="Courier"/>
              </a:rPr>
              <a:t>"dend"</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L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700</a:t>
            </a:r>
            <a:r>
              <a:rPr lang="en-US" sz="12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diam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a:t>
            </a:r>
            <a:r>
              <a:rPr lang="en-US" sz="12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Ra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100</a:t>
            </a:r>
            <a:r>
              <a:rPr lang="en-US" sz="12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insert(</a:t>
            </a:r>
            <a:r>
              <a:rPr lang="en-US" sz="1200">
                <a:solidFill>
                  <a:srgbClr val="C8352B"/>
                </a:solidFill>
                <a:latin typeface="Courier"/>
                <a:ea typeface="Courier"/>
                <a:cs typeface="Courier"/>
                <a:sym typeface="Courier"/>
              </a:rPr>
              <a:t>'pas'</a:t>
            </a:r>
            <a:r>
              <a:rPr lang="en-US" sz="12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e_pas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v_rest</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r>
              <a:rPr lang="en-US" sz="1200">
                <a:solidFill>
                  <a:schemeClr val="dk1"/>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g_pas </a:t>
            </a:r>
            <a:r>
              <a:rPr lang="en-US" sz="1200">
                <a:solidFill>
                  <a:srgbClr val="797979"/>
                </a:solidFill>
                <a:latin typeface="Courier"/>
                <a:ea typeface="Courier"/>
                <a:cs typeface="Courier"/>
                <a:sym typeface="Courier"/>
              </a:rPr>
              <a:t>=</a:t>
            </a:r>
            <a:r>
              <a:rPr lang="en-US" sz="1200">
                <a:solidFill>
                  <a:schemeClr val="dk1"/>
                </a:solidFill>
                <a:latin typeface="Courier"/>
                <a:ea typeface="Courier"/>
                <a:cs typeface="Courier"/>
                <a:sym typeface="Courier"/>
              </a:rPr>
              <a:t> </a:t>
            </a:r>
            <a:r>
              <a:rPr lang="en-US" sz="1200">
                <a:solidFill>
                  <a:srgbClr val="797979"/>
                </a:solidFill>
                <a:latin typeface="Courier"/>
                <a:ea typeface="Courier"/>
                <a:cs typeface="Courier"/>
                <a:sym typeface="Courier"/>
              </a:rPr>
              <a:t>1/20000</a:t>
            </a:r>
            <a:endParaRPr sz="1200">
              <a:solidFill>
                <a:schemeClr val="dk1"/>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lang="en-US" sz="1200">
                <a:solidFill>
                  <a:srgbClr val="000000"/>
                </a:solidFill>
                <a:latin typeface="Courier"/>
                <a:ea typeface="Courier"/>
                <a:cs typeface="Courier"/>
                <a:sym typeface="Courier"/>
              </a:rPr>
              <a:t>dend</a:t>
            </a:r>
            <a:r>
              <a:rPr lang="en-US" sz="1200">
                <a:solidFill>
                  <a:srgbClr val="797979"/>
                </a:solidFill>
                <a:latin typeface="Courier"/>
                <a:ea typeface="Courier"/>
                <a:cs typeface="Courier"/>
                <a:sym typeface="Courier"/>
              </a:rPr>
              <a:t>.</a:t>
            </a:r>
            <a:r>
              <a:rPr lang="en-US" sz="1200">
                <a:solidFill>
                  <a:srgbClr val="000000"/>
                </a:solidFill>
                <a:latin typeface="Courier"/>
                <a:ea typeface="Courier"/>
                <a:cs typeface="Courier"/>
                <a:sym typeface="Courier"/>
              </a:rPr>
              <a:t>connect(soma, </a:t>
            </a:r>
            <a:r>
              <a:rPr lang="en-US" sz="1200">
                <a:solidFill>
                  <a:srgbClr val="797979"/>
                </a:solidFill>
                <a:latin typeface="Courier"/>
                <a:ea typeface="Courier"/>
                <a:cs typeface="Courier"/>
                <a:sym typeface="Courier"/>
              </a:rPr>
              <a:t>1</a:t>
            </a:r>
            <a:r>
              <a:rPr lang="en-US" sz="1200">
                <a:solidFill>
                  <a:srgbClr val="000000"/>
                </a:solidFill>
                <a:latin typeface="Courier"/>
                <a:ea typeface="Courier"/>
                <a:cs typeface="Courier"/>
                <a:sym typeface="Courier"/>
              </a:rPr>
              <a:t>, </a:t>
            </a:r>
            <a:r>
              <a:rPr lang="en-US" sz="1200">
                <a:solidFill>
                  <a:srgbClr val="797979"/>
                </a:solidFill>
                <a:latin typeface="Courier"/>
                <a:ea typeface="Courier"/>
                <a:cs typeface="Courier"/>
                <a:sym typeface="Courier"/>
              </a:rPr>
              <a:t>0</a:t>
            </a:r>
            <a:r>
              <a:rPr lang="en-US" sz="1200">
                <a:solidFill>
                  <a:srgbClr val="000000"/>
                </a:solidFill>
                <a:latin typeface="Courier"/>
                <a:ea typeface="Courier"/>
                <a:cs typeface="Courier"/>
                <a:sym typeface="Courier"/>
              </a:rPr>
              <a:t>)  </a:t>
            </a:r>
            <a:r>
              <a:rPr i="1" lang="en-US" sz="1200">
                <a:solidFill>
                  <a:srgbClr val="4F9192"/>
                </a:solidFill>
                <a:latin typeface="Courier"/>
                <a:ea typeface="Courier"/>
                <a:cs typeface="Courier"/>
                <a:sym typeface="Courier"/>
              </a:rPr>
              <a:t>#connect the end of the soma to the start of the dendrite</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br>
              <a:rPr lang="en-US" sz="1200">
                <a:solidFill>
                  <a:schemeClr val="dk1"/>
                </a:solidFill>
                <a:latin typeface="Courier"/>
                <a:ea typeface="Courier"/>
                <a:cs typeface="Courier"/>
                <a:sym typeface="Courier"/>
              </a:rPr>
            </a:br>
            <a:r>
              <a:rPr i="1" lang="en-US" sz="1200">
                <a:solidFill>
                  <a:srgbClr val="4F9192"/>
                </a:solidFill>
                <a:latin typeface="Courier"/>
                <a:ea typeface="Courier"/>
                <a:cs typeface="Courier"/>
                <a:sym typeface="Courier"/>
              </a:rPr>
              <a:t>##@@  set number of segement!!!!</a:t>
            </a:r>
            <a:endParaRPr sz="1200">
              <a:solidFill>
                <a:srgbClr val="4F9192"/>
              </a:solidFill>
              <a:latin typeface="Courier"/>
              <a:ea typeface="Courier"/>
              <a:cs typeface="Courier"/>
              <a:sym typeface="Courier"/>
            </a:endParaRPr>
          </a:p>
          <a:p>
            <a:pPr indent="0" lvl="0" marL="0" marR="0" rtl="0" algn="l">
              <a:spcBef>
                <a:spcPts val="0"/>
              </a:spcBef>
              <a:spcAft>
                <a:spcPts val="0"/>
              </a:spcAft>
              <a:buNone/>
            </a:pPr>
            <a:r>
              <a:rPr lang="en-US" sz="1200">
                <a:solidFill>
                  <a:srgbClr val="000000"/>
                </a:solidFill>
                <a:latin typeface="Courier"/>
                <a:ea typeface="Courier"/>
                <a:cs typeface="Courier"/>
                <a:sym typeface="Courier"/>
              </a:rPr>
              <a:t>h(</a:t>
            </a:r>
            <a:r>
              <a:rPr lang="en-US" sz="1200">
                <a:solidFill>
                  <a:srgbClr val="C8352B"/>
                </a:solidFill>
                <a:latin typeface="Courier"/>
                <a:ea typeface="Courier"/>
                <a:cs typeface="Courier"/>
                <a:sym typeface="Courier"/>
              </a:rPr>
              <a:t>"forall { nseg = int((L/(0.1*lambda_f(100))+0.9)/2)*2 + 1  }"</a:t>
            </a:r>
            <a:r>
              <a:rPr lang="en-US" sz="1200">
                <a:solidFill>
                  <a:srgbClr val="000000"/>
                </a:solidFill>
                <a:latin typeface="Courier"/>
                <a:ea typeface="Courier"/>
                <a:cs typeface="Courier"/>
                <a:sym typeface="Courier"/>
              </a:rPr>
              <a:t>)</a:t>
            </a:r>
            <a:endParaRPr sz="1200">
              <a:solidFill>
                <a:srgbClr val="C8352B"/>
              </a:solidFill>
              <a:latin typeface="Courier"/>
              <a:ea typeface="Courier"/>
              <a:cs typeface="Courier"/>
              <a:sym typeface="Courier"/>
            </a:endParaRPr>
          </a:p>
        </p:txBody>
      </p:sp>
      <p:sp>
        <p:nvSpPr>
          <p:cNvPr id="582" name="Google Shape;582;p49"/>
          <p:cNvSpPr txBox="1"/>
          <p:nvPr>
            <p:ph type="title"/>
          </p:nvPr>
        </p:nvSpPr>
        <p:spPr>
          <a:xfrm>
            <a:off x="185058" y="92985"/>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pic>
        <p:nvPicPr>
          <p:cNvPr id="583" name="Google Shape;583;p49"/>
          <p:cNvPicPr preferRelativeResize="0"/>
          <p:nvPr/>
        </p:nvPicPr>
        <p:blipFill rotWithShape="1">
          <a:blip r:embed="rId3">
            <a:alphaModFix/>
          </a:blip>
          <a:srcRect b="0" l="0" r="0" t="0"/>
          <a:stretch/>
        </p:blipFill>
        <p:spPr>
          <a:xfrm>
            <a:off x="5737678" y="671908"/>
            <a:ext cx="6454322" cy="1338943"/>
          </a:xfrm>
          <a:prstGeom prst="rect">
            <a:avLst/>
          </a:prstGeom>
          <a:noFill/>
          <a:ln>
            <a:noFill/>
          </a:ln>
        </p:spPr>
      </p:pic>
      <p:pic>
        <p:nvPicPr>
          <p:cNvPr id="584" name="Google Shape;584;p49"/>
          <p:cNvPicPr preferRelativeResize="0"/>
          <p:nvPr/>
        </p:nvPicPr>
        <p:blipFill rotWithShape="1">
          <a:blip r:embed="rId4">
            <a:alphaModFix/>
          </a:blip>
          <a:srcRect b="0" l="0" r="0" t="0"/>
          <a:stretch/>
        </p:blipFill>
        <p:spPr>
          <a:xfrm>
            <a:off x="9536792" y="1724996"/>
            <a:ext cx="2002971" cy="293914"/>
          </a:xfrm>
          <a:prstGeom prst="rect">
            <a:avLst/>
          </a:prstGeom>
          <a:noFill/>
          <a:ln>
            <a:noFill/>
          </a:ln>
        </p:spPr>
      </p:pic>
      <p:pic>
        <p:nvPicPr>
          <p:cNvPr id="585" name="Google Shape;585;p49"/>
          <p:cNvPicPr preferRelativeResize="0"/>
          <p:nvPr/>
        </p:nvPicPr>
        <p:blipFill rotWithShape="1">
          <a:blip r:embed="rId5">
            <a:alphaModFix/>
          </a:blip>
          <a:srcRect b="0" l="0" r="0" t="0"/>
          <a:stretch/>
        </p:blipFill>
        <p:spPr>
          <a:xfrm>
            <a:off x="7163708" y="1762985"/>
            <a:ext cx="2536372" cy="247866"/>
          </a:xfrm>
          <a:prstGeom prst="rect">
            <a:avLst/>
          </a:prstGeom>
          <a:noFill/>
          <a:ln>
            <a:noFill/>
          </a:ln>
        </p:spPr>
      </p:pic>
      <p:grpSp>
        <p:nvGrpSpPr>
          <p:cNvPr id="586" name="Google Shape;586;p49"/>
          <p:cNvGrpSpPr/>
          <p:nvPr/>
        </p:nvGrpSpPr>
        <p:grpSpPr>
          <a:xfrm>
            <a:off x="9142814" y="760389"/>
            <a:ext cx="1226482" cy="1037818"/>
            <a:chOff x="9142814" y="760389"/>
            <a:chExt cx="1226482" cy="1037818"/>
          </a:xfrm>
        </p:grpSpPr>
        <p:sp>
          <p:nvSpPr>
            <p:cNvPr id="587" name="Google Shape;587;p49"/>
            <p:cNvSpPr/>
            <p:nvPr/>
          </p:nvSpPr>
          <p:spPr>
            <a:xfrm>
              <a:off x="9142814" y="760389"/>
              <a:ext cx="1143000" cy="80305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88" name="Google Shape;588;p49"/>
            <p:cNvSpPr/>
            <p:nvPr/>
          </p:nvSpPr>
          <p:spPr>
            <a:xfrm>
              <a:off x="9272015" y="1570457"/>
              <a:ext cx="1097281" cy="129171"/>
            </a:xfrm>
            <a:prstGeom prst="rect">
              <a:avLst/>
            </a:prstGeom>
            <a:solidFill>
              <a:schemeClr val="dk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589" name="Google Shape;589;p49"/>
            <p:cNvSpPr/>
            <p:nvPr/>
          </p:nvSpPr>
          <p:spPr>
            <a:xfrm>
              <a:off x="9536792" y="1714284"/>
              <a:ext cx="355044" cy="8392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grpSp>
      <p:sp>
        <p:nvSpPr>
          <p:cNvPr id="590" name="Google Shape;590;p49"/>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8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4" name="Shape 594"/>
        <p:cNvGrpSpPr/>
        <p:nvPr/>
      </p:nvGrpSpPr>
      <p:grpSpPr>
        <a:xfrm>
          <a:off x="0" y="0"/>
          <a:ext cx="0" cy="0"/>
          <a:chOff x="0" y="0"/>
          <a:chExt cx="0" cy="0"/>
        </a:xfrm>
      </p:grpSpPr>
      <p:sp>
        <p:nvSpPr>
          <p:cNvPr id="595" name="Google Shape;595;p50"/>
          <p:cNvSpPr txBox="1"/>
          <p:nvPr>
            <p:ph type="title"/>
          </p:nvPr>
        </p:nvSpPr>
        <p:spPr>
          <a:xfrm>
            <a:off x="185058" y="92985"/>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sp>
        <p:nvSpPr>
          <p:cNvPr id="596" name="Google Shape;596;p50"/>
          <p:cNvSpPr/>
          <p:nvPr/>
        </p:nvSpPr>
        <p:spPr>
          <a:xfrm>
            <a:off x="185058" y="764024"/>
            <a:ext cx="15417724" cy="586314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#Now we create 20 AMPA_NMDA synapses:</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hotspot_NMDA_synapses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hotspot_NMDA_netcons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hotspot_NMDA_netstims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b="1" lang="en-US" sz="1500">
                <a:solidFill>
                  <a:srgbClr val="008F00"/>
                </a:solidFill>
                <a:latin typeface="Courier"/>
                <a:ea typeface="Courier"/>
                <a:cs typeface="Courier"/>
                <a:sym typeface="Courier"/>
              </a:rPr>
              <a:t>for</a:t>
            </a:r>
            <a:r>
              <a:rPr lang="en-US" sz="1500">
                <a:solidFill>
                  <a:srgbClr val="000000"/>
                </a:solidFill>
                <a:latin typeface="Courier"/>
                <a:ea typeface="Courier"/>
                <a:cs typeface="Courier"/>
                <a:sym typeface="Courier"/>
              </a:rPr>
              <a:t> j </a:t>
            </a:r>
            <a:r>
              <a:rPr b="1" lang="en-US" sz="1500">
                <a:solidFill>
                  <a:srgbClr val="BB49FF"/>
                </a:solidFill>
                <a:latin typeface="Courier"/>
                <a:ea typeface="Courier"/>
                <a:cs typeface="Courier"/>
                <a:sym typeface="Courier"/>
              </a:rPr>
              <a:t>in</a:t>
            </a:r>
            <a:r>
              <a:rPr lang="en-US" sz="1500">
                <a:solidFill>
                  <a:srgbClr val="000000"/>
                </a:solidFill>
                <a:latin typeface="Courier"/>
                <a:ea typeface="Courier"/>
                <a:cs typeface="Courier"/>
                <a:sym typeface="Courier"/>
              </a:rPr>
              <a:t> </a:t>
            </a:r>
            <a:r>
              <a:rPr lang="en-US" sz="1500">
                <a:solidFill>
                  <a:srgbClr val="008F00"/>
                </a:solidFill>
                <a:latin typeface="Courier"/>
                <a:ea typeface="Courier"/>
                <a:cs typeface="Courier"/>
                <a:sym typeface="Courier"/>
              </a:rPr>
              <a:t>range</a:t>
            </a:r>
            <a:r>
              <a:rPr lang="en-US" sz="1500">
                <a:solidFill>
                  <a:srgbClr val="000000"/>
                </a:solidFill>
                <a:latin typeface="Courier"/>
                <a:ea typeface="Courier"/>
                <a:cs typeface="Courier"/>
                <a:sym typeface="Courier"/>
              </a:rPr>
              <a:t>(</a:t>
            </a:r>
            <a:r>
              <a:rPr lang="en-US" sz="1500">
                <a:solidFill>
                  <a:srgbClr val="797979"/>
                </a:solidFill>
                <a:latin typeface="Courier"/>
                <a:ea typeface="Courier"/>
                <a:cs typeface="Courier"/>
                <a:sym typeface="Courier"/>
              </a:rPr>
              <a:t>20</a:t>
            </a:r>
            <a:r>
              <a:rPr lang="en-US" sz="1500">
                <a:solidFill>
                  <a:srgbClr val="000000"/>
                </a:solidFill>
                <a:latin typeface="Courier"/>
                <a:ea typeface="Courier"/>
                <a:cs typeface="Courier"/>
                <a:sym typeface="Courier"/>
              </a:rPr>
              <a:t>):</a:t>
            </a:r>
            <a:endParaRPr sz="1500">
              <a:solidFill>
                <a:srgbClr val="008F00"/>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append(h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ProbAMPANMDA2_RATIO(dend(</a:t>
            </a:r>
            <a:r>
              <a:rPr lang="en-US" sz="1500">
                <a:solidFill>
                  <a:srgbClr val="797979"/>
                </a:solidFill>
                <a:latin typeface="Courier"/>
                <a:ea typeface="Courier"/>
                <a:cs typeface="Courier"/>
                <a:sym typeface="Courier"/>
              </a:rPr>
              <a:t>0.6</a:t>
            </a:r>
            <a:r>
              <a:rPr lang="en-US" sz="15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hotspot_NMDA_netstims</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append(h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NetStim())</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hotspot_NMDA_netcons</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append(h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NetCon(hotspot_NMDA_netstims[j], hotspot_NMDA_synapses[j]))</a:t>
            </a:r>
            <a:endParaRPr/>
          </a:p>
          <a:p>
            <a:pPr indent="0" lvl="0" marL="0" marR="0" rtl="0" algn="l">
              <a:spcBef>
                <a:spcPts val="0"/>
              </a:spcBef>
              <a:spcAft>
                <a:spcPts val="0"/>
              </a:spcAft>
              <a:buNone/>
            </a:pPr>
            <a:br>
              <a:rPr lang="en-US" sz="1500">
                <a:solidFill>
                  <a:schemeClr val="dk1"/>
                </a:solidFill>
                <a:latin typeface="Courier"/>
                <a:ea typeface="Courier"/>
                <a:cs typeface="Courier"/>
                <a:sym typeface="Courier"/>
              </a:rPr>
            </a:br>
            <a:r>
              <a:rPr lang="en-US" sz="1500">
                <a:solidFill>
                  <a:schemeClr val="dk1"/>
                </a:solidFill>
                <a:latin typeface="Courier"/>
                <a:ea typeface="Courier"/>
                <a:cs typeface="Courier"/>
                <a:sym typeface="Courier"/>
              </a:rPr>
              <a:t>    hotspot_NMDA_synapses[j].tau_r_AMPA = 0.33 </a:t>
            </a:r>
            <a:r>
              <a:rPr i="1" lang="en-US" sz="1500">
                <a:solidFill>
                  <a:srgbClr val="4F9192"/>
                </a:solidFill>
                <a:latin typeface="Courier"/>
                <a:ea typeface="Courier"/>
                <a:cs typeface="Courier"/>
                <a:sym typeface="Courier"/>
              </a:rPr>
              <a:t># AMPA rise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hotspot_NMDA_synapses[j].tau_d_AMPA = 1    </a:t>
            </a:r>
            <a:r>
              <a:rPr i="1" lang="en-US" sz="1500">
                <a:solidFill>
                  <a:srgbClr val="4F9192"/>
                </a:solidFill>
                <a:latin typeface="Courier"/>
                <a:ea typeface="Courier"/>
                <a:cs typeface="Courier"/>
                <a:sym typeface="Courier"/>
              </a:rPr>
              <a:t># AMPA decay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hotspot_NMDA_synapses[j].e=0</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hotspot_NMDA_synapses[j].tau_r_NMDA = 0.23 </a:t>
            </a:r>
            <a:r>
              <a:rPr i="1" lang="en-US" sz="1500">
                <a:solidFill>
                  <a:srgbClr val="4F9192"/>
                </a:solidFill>
                <a:latin typeface="Courier"/>
                <a:ea typeface="Courier"/>
                <a:cs typeface="Courier"/>
                <a:sym typeface="Courier"/>
              </a:rPr>
              <a:t># NMDA rise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hotspot_NMDA_synapses[j].tau_d_NMDA = 55   </a:t>
            </a:r>
            <a:r>
              <a:rPr i="1" lang="en-US" sz="1500">
                <a:solidFill>
                  <a:srgbClr val="4F9192"/>
                </a:solidFill>
                <a:latin typeface="Courier"/>
                <a:ea typeface="Courier"/>
                <a:cs typeface="Courier"/>
                <a:sym typeface="Courier"/>
              </a:rPr>
              <a:t># NMDA decay time</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hotspot_NMDA_netcons[j].weight[0]= 0.5  </a:t>
            </a:r>
            <a:r>
              <a:rPr i="1" lang="en-US" sz="1500">
                <a:solidFill>
                  <a:srgbClr val="4F9192"/>
                </a:solidFill>
                <a:latin typeface="Courier"/>
                <a:ea typeface="Courier"/>
                <a:cs typeface="Courier"/>
                <a:sym typeface="Courier"/>
              </a:rPr>
              <a:t># strength of the synapse – !The conductance!</a:t>
            </a: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hotspot_NMDA_netstims[j]</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number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9e9</a:t>
            </a:r>
            <a:r>
              <a:rPr lang="en-US" sz="1500">
                <a:solidFill>
                  <a:schemeClr val="dk1"/>
                </a:solidFill>
                <a:latin typeface="Courier"/>
                <a:ea typeface="Courier"/>
                <a:cs typeface="Courier"/>
                <a:sym typeface="Courier"/>
              </a:rPr>
              <a:t> </a:t>
            </a:r>
            <a:r>
              <a:rPr i="1" lang="en-US" sz="1500">
                <a:solidFill>
                  <a:srgbClr val="4F9192"/>
                </a:solidFill>
                <a:latin typeface="Courier"/>
                <a:ea typeface="Courier"/>
                <a:cs typeface="Courier"/>
                <a:sym typeface="Courier"/>
              </a:rPr>
              <a:t># number of synaptic activation</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    hotspot_NMDA_netstims[j]</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noise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1</a:t>
            </a:r>
            <a:r>
              <a:rPr lang="en-US" sz="1500">
                <a:solidFill>
                  <a:schemeClr val="dk1"/>
                </a:solidFill>
                <a:latin typeface="Courier"/>
                <a:ea typeface="Courier"/>
                <a:cs typeface="Courier"/>
                <a:sym typeface="Courier"/>
              </a:rPr>
              <a:t>   </a:t>
            </a:r>
            <a:r>
              <a:rPr i="1" lang="en-US" sz="1500">
                <a:solidFill>
                  <a:srgbClr val="4F9192"/>
                </a:solidFill>
                <a:latin typeface="Courier"/>
                <a:ea typeface="Courier"/>
                <a:cs typeface="Courier"/>
                <a:sym typeface="Courier"/>
              </a:rPr>
              <a:t># randomness</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rgbClr val="000000"/>
                </a:solidFill>
                <a:latin typeface="Courier"/>
                <a:ea typeface="Courier"/>
                <a:cs typeface="Courier"/>
                <a:sym typeface="Courier"/>
              </a:rPr>
              <a:t>    hotspot_NMDA_netstims[j]</a:t>
            </a:r>
            <a:r>
              <a:rPr lang="en-US" sz="1500">
                <a:solidFill>
                  <a:srgbClr val="797979"/>
                </a:solidFill>
                <a:latin typeface="Courier"/>
                <a:ea typeface="Courier"/>
                <a:cs typeface="Courier"/>
                <a:sym typeface="Courier"/>
              </a:rPr>
              <a:t>.</a:t>
            </a:r>
            <a:r>
              <a:rPr lang="en-US" sz="1500">
                <a:solidFill>
                  <a:srgbClr val="000000"/>
                </a:solidFill>
                <a:latin typeface="Courier"/>
                <a:ea typeface="Courier"/>
                <a:cs typeface="Courier"/>
                <a:sym typeface="Courier"/>
              </a:rPr>
              <a:t>interval </a:t>
            </a:r>
            <a:r>
              <a:rPr lang="en-US" sz="1500">
                <a:solidFill>
                  <a:srgbClr val="797979"/>
                </a:solidFill>
                <a:latin typeface="Courier"/>
                <a:ea typeface="Courier"/>
                <a:cs typeface="Courier"/>
                <a:sym typeface="Courier"/>
              </a:rPr>
              <a:t>=</a:t>
            </a:r>
            <a:r>
              <a:rPr lang="en-US" sz="1500">
                <a:solidFill>
                  <a:srgbClr val="000000"/>
                </a:solidFill>
                <a:latin typeface="Courier"/>
                <a:ea typeface="Courier"/>
                <a:cs typeface="Courier"/>
                <a:sym typeface="Courier"/>
              </a:rPr>
              <a:t> </a:t>
            </a:r>
            <a:r>
              <a:rPr lang="en-US" sz="1500">
                <a:solidFill>
                  <a:srgbClr val="797979"/>
                </a:solidFill>
                <a:latin typeface="Courier"/>
                <a:ea typeface="Courier"/>
                <a:cs typeface="Courier"/>
                <a:sym typeface="Courier"/>
              </a:rPr>
              <a:t>50</a:t>
            </a:r>
            <a:r>
              <a:rPr lang="en-US" sz="1500">
                <a:solidFill>
                  <a:srgbClr val="000000"/>
                </a:solidFill>
                <a:latin typeface="Courier"/>
                <a:ea typeface="Courier"/>
                <a:cs typeface="Courier"/>
                <a:sym typeface="Courier"/>
              </a:rPr>
              <a:t>  </a:t>
            </a:r>
            <a:r>
              <a:rPr i="1" lang="en-US" sz="1500">
                <a:solidFill>
                  <a:srgbClr val="4F9192"/>
                </a:solidFill>
                <a:latin typeface="Courier"/>
                <a:ea typeface="Courier"/>
                <a:cs typeface="Courier"/>
                <a:sym typeface="Courier"/>
              </a:rPr>
              <a:t># mean time between spikes |50 ms = 20 Hz|</a:t>
            </a:r>
            <a:endParaRPr/>
          </a:p>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i="1"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sz="1500">
              <a:solidFill>
                <a:srgbClr val="4F9192"/>
              </a:solidFill>
              <a:latin typeface="Courier"/>
              <a:ea typeface="Courier"/>
              <a:cs typeface="Courier"/>
              <a:sym typeface="Courier"/>
            </a:endParaRPr>
          </a:p>
        </p:txBody>
      </p:sp>
      <p:pic>
        <p:nvPicPr>
          <p:cNvPr id="597" name="Google Shape;597;p50"/>
          <p:cNvPicPr preferRelativeResize="0"/>
          <p:nvPr/>
        </p:nvPicPr>
        <p:blipFill rotWithShape="1">
          <a:blip r:embed="rId3">
            <a:alphaModFix/>
          </a:blip>
          <a:srcRect b="0" l="0" r="0" t="0"/>
          <a:stretch/>
        </p:blipFill>
        <p:spPr>
          <a:xfrm>
            <a:off x="5737678" y="671908"/>
            <a:ext cx="6454322" cy="1338943"/>
          </a:xfrm>
          <a:prstGeom prst="rect">
            <a:avLst/>
          </a:prstGeom>
          <a:noFill/>
          <a:ln>
            <a:noFill/>
          </a:ln>
        </p:spPr>
      </p:pic>
      <p:pic>
        <p:nvPicPr>
          <p:cNvPr id="598" name="Google Shape;598;p50"/>
          <p:cNvPicPr preferRelativeResize="0"/>
          <p:nvPr/>
        </p:nvPicPr>
        <p:blipFill rotWithShape="1">
          <a:blip r:embed="rId4">
            <a:alphaModFix/>
          </a:blip>
          <a:srcRect b="0" l="0" r="0" t="0"/>
          <a:stretch/>
        </p:blipFill>
        <p:spPr>
          <a:xfrm>
            <a:off x="9536792" y="1724996"/>
            <a:ext cx="2002971" cy="293914"/>
          </a:xfrm>
          <a:prstGeom prst="rect">
            <a:avLst/>
          </a:prstGeom>
          <a:noFill/>
          <a:ln>
            <a:noFill/>
          </a:ln>
        </p:spPr>
      </p:pic>
      <p:pic>
        <p:nvPicPr>
          <p:cNvPr id="599" name="Google Shape;599;p50"/>
          <p:cNvPicPr preferRelativeResize="0"/>
          <p:nvPr/>
        </p:nvPicPr>
        <p:blipFill rotWithShape="1">
          <a:blip r:embed="rId5">
            <a:alphaModFix/>
          </a:blip>
          <a:srcRect b="0" l="0" r="0" t="0"/>
          <a:stretch/>
        </p:blipFill>
        <p:spPr>
          <a:xfrm>
            <a:off x="7163708" y="1762985"/>
            <a:ext cx="2536372" cy="247866"/>
          </a:xfrm>
          <a:prstGeom prst="rect">
            <a:avLst/>
          </a:prstGeom>
          <a:noFill/>
          <a:ln>
            <a:noFill/>
          </a:ln>
        </p:spPr>
      </p:pic>
      <p:sp>
        <p:nvSpPr>
          <p:cNvPr id="600" name="Google Shape;600;p50"/>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51"/>
          <p:cNvSpPr/>
          <p:nvPr/>
        </p:nvSpPr>
        <p:spPr>
          <a:xfrm>
            <a:off x="367823" y="1176067"/>
            <a:ext cx="11346849" cy="563231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500">
                <a:solidFill>
                  <a:srgbClr val="4F9192"/>
                </a:solidFill>
                <a:latin typeface="Courier"/>
                <a:ea typeface="Courier"/>
                <a:cs typeface="Courier"/>
                <a:sym typeface="Courier"/>
              </a:rPr>
              <a:t>#########################</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 # Set up experiment # #</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#create one inhibitory synapse at location 0.2</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Exp2Syn(dend(</a:t>
            </a:r>
            <a:r>
              <a:rPr lang="en-US" sz="1500">
                <a:solidFill>
                  <a:srgbClr val="797979"/>
                </a:solidFill>
                <a:latin typeface="Courier"/>
                <a:ea typeface="Courier"/>
                <a:cs typeface="Courier"/>
                <a:sym typeface="Courier"/>
              </a:rPr>
              <a:t>0.2</a:t>
            </a:r>
            <a:r>
              <a:rPr lang="en-US" sz="1500">
                <a:solidFill>
                  <a:schemeClr val="dk1"/>
                </a:solidFill>
                <a:latin typeface="Courier"/>
                <a:ea typeface="Courier"/>
                <a:cs typeface="Courier"/>
                <a:sym typeface="Courier"/>
              </a:rPr>
              <a:t>)) </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tau1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0.01</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tau2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9e9</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v_rest </a:t>
            </a:r>
            <a:r>
              <a:rPr i="1" lang="en-US" sz="1500">
                <a:solidFill>
                  <a:srgbClr val="4F9192"/>
                </a:solidFill>
                <a:latin typeface="Courier"/>
                <a:ea typeface="Courier"/>
                <a:cs typeface="Courier"/>
                <a:sym typeface="Courier"/>
              </a:rPr>
              <a:t># This value is what sets the synapse to be inhibitory</a:t>
            </a:r>
            <a:endParaRPr/>
          </a:p>
          <a:p>
            <a:pPr indent="0" lvl="0" marL="0" marR="0" rtl="0" algn="l">
              <a:spcBef>
                <a:spcPts val="0"/>
              </a:spcBef>
              <a:spcAft>
                <a:spcPts val="0"/>
              </a:spcAft>
              <a:buNone/>
            </a:pPr>
            <a:br>
              <a:rPr lang="en-US" sz="1500">
                <a:solidFill>
                  <a:schemeClr val="dk1"/>
                </a:solidFill>
                <a:latin typeface="Courier"/>
                <a:ea typeface="Courier"/>
                <a:cs typeface="Courier"/>
                <a:sym typeface="Courier"/>
              </a:rPr>
            </a:br>
            <a:r>
              <a:rPr i="1" lang="en-US" sz="1500">
                <a:solidFill>
                  <a:srgbClr val="4F9192"/>
                </a:solidFill>
                <a:latin typeface="Courier"/>
                <a:ea typeface="Courier"/>
                <a:cs typeface="Courier"/>
                <a:sym typeface="Courier"/>
              </a:rPr>
              <a:t>#create one inhibitory synapse at location 0.99</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Exp2Syn(dend(</a:t>
            </a:r>
            <a:r>
              <a:rPr lang="en-US" sz="1500">
                <a:solidFill>
                  <a:srgbClr val="797979"/>
                </a:solidFill>
                <a:latin typeface="Courier"/>
                <a:ea typeface="Courier"/>
                <a:cs typeface="Courier"/>
                <a:sym typeface="Courier"/>
              </a:rPr>
              <a:t>0.99</a:t>
            </a:r>
            <a:r>
              <a:rPr lang="en-US" sz="15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tau1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0.01</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tau2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9e9</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off_path_inhibition</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v_rest</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500">
                <a:solidFill>
                  <a:srgbClr val="4F9192"/>
                </a:solidFill>
                <a:latin typeface="Courier"/>
                <a:ea typeface="Courier"/>
                <a:cs typeface="Courier"/>
                <a:sym typeface="Courier"/>
              </a:rPr>
              <a:t>#create a NetStim that will activate the synapses  at t=1000</a:t>
            </a:r>
            <a:endParaRPr sz="1500">
              <a:solidFill>
                <a:srgbClr val="4F9192"/>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NetStim() </a:t>
            </a:r>
            <a:r>
              <a:rPr i="1" lang="en-US" sz="1500">
                <a:solidFill>
                  <a:srgbClr val="4F9192"/>
                </a:solidFill>
                <a:latin typeface="Courier"/>
                <a:ea typeface="Courier"/>
                <a:cs typeface="Courier"/>
                <a:sym typeface="Courier"/>
              </a:rPr>
              <a:t># the location of the NetStim does not matter</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number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1</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start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1000</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inhibition_netstim</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noise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a:t>
            </a:r>
            <a:r>
              <a:rPr lang="en-US" sz="1500">
                <a:solidFill>
                  <a:srgbClr val="797979"/>
                </a:solidFill>
                <a:latin typeface="Courier"/>
                <a:ea typeface="Courier"/>
                <a:cs typeface="Courier"/>
                <a:sym typeface="Courier"/>
              </a:rPr>
              <a:t>0</a:t>
            </a:r>
            <a:endParaRPr sz="1500">
              <a:solidFill>
                <a:schemeClr val="dk1"/>
              </a:solidFill>
              <a:latin typeface="Courier"/>
              <a:ea typeface="Courier"/>
              <a:cs typeface="Courier"/>
              <a:sym typeface="Courie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on_path_netcon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NetCon(inhibition_netstim, on_path_inhibition)</a:t>
            </a:r>
            <a:endParaRPr/>
          </a:p>
          <a:p>
            <a:pPr indent="0" lvl="0" marL="0" marR="0" rtl="0" algn="l">
              <a:spcBef>
                <a:spcPts val="0"/>
              </a:spcBef>
              <a:spcAft>
                <a:spcPts val="0"/>
              </a:spcAft>
              <a:buNone/>
            </a:pPr>
            <a:r>
              <a:rPr lang="en-US" sz="1500">
                <a:solidFill>
                  <a:schemeClr val="dk1"/>
                </a:solidFill>
                <a:latin typeface="Courier"/>
                <a:ea typeface="Courier"/>
                <a:cs typeface="Courier"/>
                <a:sym typeface="Courier"/>
              </a:rPr>
              <a:t>off_path_netcon </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 h</a:t>
            </a:r>
            <a:r>
              <a:rPr lang="en-US" sz="1500">
                <a:solidFill>
                  <a:srgbClr val="797979"/>
                </a:solidFill>
                <a:latin typeface="Courier"/>
                <a:ea typeface="Courier"/>
                <a:cs typeface="Courier"/>
                <a:sym typeface="Courier"/>
              </a:rPr>
              <a:t>.</a:t>
            </a:r>
            <a:r>
              <a:rPr lang="en-US" sz="1500">
                <a:solidFill>
                  <a:schemeClr val="dk1"/>
                </a:solidFill>
                <a:latin typeface="Courier"/>
                <a:ea typeface="Courier"/>
                <a:cs typeface="Courier"/>
                <a:sym typeface="Courier"/>
              </a:rPr>
              <a:t>NetCon(inhibition_netstim, off_path_inhibition)</a:t>
            </a:r>
            <a:endParaRPr sz="1500">
              <a:solidFill>
                <a:schemeClr val="dk1"/>
              </a:solidFill>
              <a:latin typeface="Courier"/>
              <a:ea typeface="Courier"/>
              <a:cs typeface="Courier"/>
              <a:sym typeface="Courier"/>
            </a:endParaRPr>
          </a:p>
        </p:txBody>
      </p:sp>
      <p:sp>
        <p:nvSpPr>
          <p:cNvPr id="606" name="Google Shape;606;p51"/>
          <p:cNvSpPr txBox="1"/>
          <p:nvPr>
            <p:ph type="title"/>
          </p:nvPr>
        </p:nvSpPr>
        <p:spPr>
          <a:xfrm>
            <a:off x="185058" y="92985"/>
            <a:ext cx="4833257" cy="83230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600"/>
              <a:buFont typeface="Century Gothic"/>
              <a:buNone/>
            </a:pPr>
            <a:r>
              <a:rPr lang="en-US"/>
              <a:t>Inhibition location: </a:t>
            </a:r>
            <a:endParaRPr/>
          </a:p>
        </p:txBody>
      </p:sp>
      <p:pic>
        <p:nvPicPr>
          <p:cNvPr id="607" name="Google Shape;607;p51"/>
          <p:cNvPicPr preferRelativeResize="0"/>
          <p:nvPr/>
        </p:nvPicPr>
        <p:blipFill rotWithShape="1">
          <a:blip r:embed="rId3">
            <a:alphaModFix/>
          </a:blip>
          <a:srcRect b="0" l="0" r="0" t="0"/>
          <a:stretch/>
        </p:blipFill>
        <p:spPr>
          <a:xfrm>
            <a:off x="5737678" y="669255"/>
            <a:ext cx="6454322" cy="1338943"/>
          </a:xfrm>
          <a:prstGeom prst="rect">
            <a:avLst/>
          </a:prstGeom>
          <a:noFill/>
          <a:ln>
            <a:noFill/>
          </a:ln>
        </p:spPr>
      </p:pic>
      <p:pic>
        <p:nvPicPr>
          <p:cNvPr id="608" name="Google Shape;608;p51"/>
          <p:cNvPicPr preferRelativeResize="0"/>
          <p:nvPr/>
        </p:nvPicPr>
        <p:blipFill rotWithShape="1">
          <a:blip r:embed="rId4">
            <a:alphaModFix/>
          </a:blip>
          <a:srcRect b="0" l="0" r="0" t="0"/>
          <a:stretch/>
        </p:blipFill>
        <p:spPr>
          <a:xfrm>
            <a:off x="7672444" y="767399"/>
            <a:ext cx="1108531" cy="817336"/>
          </a:xfrm>
          <a:prstGeom prst="rect">
            <a:avLst/>
          </a:prstGeom>
          <a:noFill/>
          <a:ln>
            <a:noFill/>
          </a:ln>
        </p:spPr>
      </p:pic>
      <p:pic>
        <p:nvPicPr>
          <p:cNvPr id="609" name="Google Shape;609;p51"/>
          <p:cNvPicPr preferRelativeResize="0"/>
          <p:nvPr/>
        </p:nvPicPr>
        <p:blipFill rotWithShape="1">
          <a:blip r:embed="rId5">
            <a:alphaModFix/>
          </a:blip>
          <a:srcRect b="0" l="0" r="0" t="0"/>
          <a:stretch/>
        </p:blipFill>
        <p:spPr>
          <a:xfrm>
            <a:off x="10920017" y="658543"/>
            <a:ext cx="794656" cy="1035049"/>
          </a:xfrm>
          <a:prstGeom prst="rect">
            <a:avLst/>
          </a:prstGeom>
          <a:noFill/>
          <a:ln>
            <a:noFill/>
          </a:ln>
        </p:spPr>
      </p:pic>
      <p:pic>
        <p:nvPicPr>
          <p:cNvPr id="610" name="Google Shape;610;p51"/>
          <p:cNvPicPr preferRelativeResize="0"/>
          <p:nvPr/>
        </p:nvPicPr>
        <p:blipFill rotWithShape="1">
          <a:blip r:embed="rId6">
            <a:alphaModFix/>
          </a:blip>
          <a:srcRect b="0" l="0" r="0" t="0"/>
          <a:stretch/>
        </p:blipFill>
        <p:spPr>
          <a:xfrm>
            <a:off x="9536792" y="1724996"/>
            <a:ext cx="2002971" cy="293914"/>
          </a:xfrm>
          <a:prstGeom prst="rect">
            <a:avLst/>
          </a:prstGeom>
          <a:noFill/>
          <a:ln>
            <a:noFill/>
          </a:ln>
        </p:spPr>
      </p:pic>
      <p:pic>
        <p:nvPicPr>
          <p:cNvPr id="611" name="Google Shape;611;p51"/>
          <p:cNvPicPr preferRelativeResize="0"/>
          <p:nvPr/>
        </p:nvPicPr>
        <p:blipFill rotWithShape="1">
          <a:blip r:embed="rId7">
            <a:alphaModFix/>
          </a:blip>
          <a:srcRect b="0" l="0" r="0" t="0"/>
          <a:stretch/>
        </p:blipFill>
        <p:spPr>
          <a:xfrm>
            <a:off x="7163708" y="1762985"/>
            <a:ext cx="2536372" cy="247866"/>
          </a:xfrm>
          <a:prstGeom prst="rect">
            <a:avLst/>
          </a:prstGeom>
          <a:noFill/>
          <a:ln>
            <a:noFill/>
          </a:ln>
        </p:spPr>
      </p:pic>
      <p:sp>
        <p:nvSpPr>
          <p:cNvPr id="612" name="Google Shape;612;p51"/>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52"/>
          <p:cNvSpPr txBox="1"/>
          <p:nvPr>
            <p:ph type="title"/>
          </p:nvPr>
        </p:nvSpPr>
        <p:spPr>
          <a:xfrm>
            <a:off x="185058" y="-46615"/>
            <a:ext cx="4833257" cy="63601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68DBA"/>
              </a:buClr>
              <a:buSzPts val="3200"/>
              <a:buFont typeface="Century Gothic"/>
              <a:buNone/>
            </a:pPr>
            <a:r>
              <a:rPr lang="en-US" sz="3200"/>
              <a:t>Inhibition location: </a:t>
            </a:r>
            <a:endParaRPr/>
          </a:p>
        </p:txBody>
      </p:sp>
      <p:pic>
        <p:nvPicPr>
          <p:cNvPr id="619" name="Google Shape;619;p52"/>
          <p:cNvPicPr preferRelativeResize="0"/>
          <p:nvPr/>
        </p:nvPicPr>
        <p:blipFill rotWithShape="1">
          <a:blip r:embed="rId3">
            <a:alphaModFix/>
          </a:blip>
          <a:srcRect b="0" l="0" r="0" t="0"/>
          <a:stretch/>
        </p:blipFill>
        <p:spPr>
          <a:xfrm>
            <a:off x="4603822" y="295657"/>
            <a:ext cx="6454322" cy="1338943"/>
          </a:xfrm>
          <a:prstGeom prst="rect">
            <a:avLst/>
          </a:prstGeom>
          <a:noFill/>
          <a:ln>
            <a:noFill/>
          </a:ln>
        </p:spPr>
      </p:pic>
      <p:pic>
        <p:nvPicPr>
          <p:cNvPr id="620" name="Google Shape;620;p52"/>
          <p:cNvPicPr preferRelativeResize="0"/>
          <p:nvPr/>
        </p:nvPicPr>
        <p:blipFill rotWithShape="1">
          <a:blip r:embed="rId4">
            <a:alphaModFix/>
          </a:blip>
          <a:srcRect b="0" l="0" r="0" t="0"/>
          <a:stretch/>
        </p:blipFill>
        <p:spPr>
          <a:xfrm>
            <a:off x="6538588" y="393801"/>
            <a:ext cx="1108531" cy="817336"/>
          </a:xfrm>
          <a:prstGeom prst="rect">
            <a:avLst/>
          </a:prstGeom>
          <a:noFill/>
          <a:ln>
            <a:noFill/>
          </a:ln>
        </p:spPr>
      </p:pic>
      <p:pic>
        <p:nvPicPr>
          <p:cNvPr id="621" name="Google Shape;621;p52"/>
          <p:cNvPicPr preferRelativeResize="0"/>
          <p:nvPr/>
        </p:nvPicPr>
        <p:blipFill rotWithShape="1">
          <a:blip r:embed="rId5">
            <a:alphaModFix/>
          </a:blip>
          <a:srcRect b="0" l="0" r="0" t="0"/>
          <a:stretch/>
        </p:blipFill>
        <p:spPr>
          <a:xfrm>
            <a:off x="9786161" y="284945"/>
            <a:ext cx="794656" cy="1035049"/>
          </a:xfrm>
          <a:prstGeom prst="rect">
            <a:avLst/>
          </a:prstGeom>
          <a:noFill/>
          <a:ln>
            <a:noFill/>
          </a:ln>
        </p:spPr>
      </p:pic>
      <p:pic>
        <p:nvPicPr>
          <p:cNvPr id="622" name="Google Shape;622;p52"/>
          <p:cNvPicPr preferRelativeResize="0"/>
          <p:nvPr/>
        </p:nvPicPr>
        <p:blipFill rotWithShape="1">
          <a:blip r:embed="rId6">
            <a:alphaModFix/>
          </a:blip>
          <a:srcRect b="0" l="0" r="0" t="0"/>
          <a:stretch/>
        </p:blipFill>
        <p:spPr>
          <a:xfrm>
            <a:off x="8402936" y="1351398"/>
            <a:ext cx="2002971" cy="293914"/>
          </a:xfrm>
          <a:prstGeom prst="rect">
            <a:avLst/>
          </a:prstGeom>
          <a:noFill/>
          <a:ln>
            <a:noFill/>
          </a:ln>
        </p:spPr>
      </p:pic>
      <p:pic>
        <p:nvPicPr>
          <p:cNvPr id="623" name="Google Shape;623;p52"/>
          <p:cNvPicPr preferRelativeResize="0"/>
          <p:nvPr/>
        </p:nvPicPr>
        <p:blipFill rotWithShape="1">
          <a:blip r:embed="rId7">
            <a:alphaModFix/>
          </a:blip>
          <a:srcRect b="0" l="0" r="0" t="0"/>
          <a:stretch/>
        </p:blipFill>
        <p:spPr>
          <a:xfrm>
            <a:off x="6029852" y="1389387"/>
            <a:ext cx="2536372" cy="247866"/>
          </a:xfrm>
          <a:prstGeom prst="rect">
            <a:avLst/>
          </a:prstGeom>
          <a:noFill/>
          <a:ln>
            <a:noFill/>
          </a:ln>
        </p:spPr>
      </p:pic>
      <p:sp>
        <p:nvSpPr>
          <p:cNvPr id="624" name="Google Shape;624;p52"/>
          <p:cNvSpPr/>
          <p:nvPr/>
        </p:nvSpPr>
        <p:spPr>
          <a:xfrm>
            <a:off x="185058" y="1060244"/>
            <a:ext cx="12542901" cy="50167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rgbClr val="4F9192"/>
                </a:solidFill>
                <a:latin typeface="Courier"/>
                <a:ea typeface="Courier"/>
                <a:cs typeface="Courier"/>
                <a:sym typeface="Courier"/>
              </a:rPr>
              <a:t>#@ set up recording #@</a:t>
            </a:r>
            <a:endParaRPr/>
          </a:p>
          <a:p>
            <a:pPr indent="0" lvl="0" marL="0" marR="0" rtl="0" algn="l">
              <a:spcBef>
                <a:spcPts val="0"/>
              </a:spcBef>
              <a:spcAft>
                <a:spcPts val="0"/>
              </a:spcAft>
              <a:buNone/>
            </a:pPr>
            <a:r>
              <a:t/>
            </a:r>
            <a:endParaRPr i="1"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 Run simulation with proximal inhibition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inhibition_weight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a:t>
            </a:r>
            <a:r>
              <a:rPr lang="en-US" sz="1600">
                <a:solidFill>
                  <a:srgbClr val="797979"/>
                </a:solidFill>
                <a:latin typeface="Courier"/>
                <a:ea typeface="Courier"/>
                <a:cs typeface="Courier"/>
                <a:sym typeface="Courier"/>
              </a:rPr>
              <a:t>0.0025</a:t>
            </a:r>
            <a:endParaRPr sz="1600">
              <a:solidFill>
                <a:schemeClr val="dk1"/>
              </a:solidFill>
              <a:latin typeface="Courier"/>
              <a:ea typeface="Courier"/>
              <a:cs typeface="Courier"/>
              <a:sym typeface="Courier"/>
            </a:endParaRPr>
          </a:p>
          <a:p>
            <a:pPr indent="0" lvl="0" marL="0" marR="0" rtl="0" algn="l">
              <a:spcBef>
                <a:spcPts val="0"/>
              </a:spcBef>
              <a:spcAft>
                <a:spcPts val="0"/>
              </a:spcAft>
              <a:buNone/>
            </a:pPr>
            <a:br>
              <a:rPr lang="en-US" sz="1600">
                <a:solidFill>
                  <a:schemeClr val="dk1"/>
                </a:solidFill>
                <a:latin typeface="Courier"/>
                <a:ea typeface="Courier"/>
                <a:cs typeface="Courier"/>
                <a:sym typeface="Courier"/>
              </a:rPr>
            </a:br>
            <a:r>
              <a:rPr lang="en-US" sz="1600">
                <a:solidFill>
                  <a:schemeClr val="dk1"/>
                </a:solidFill>
                <a:latin typeface="Courier"/>
                <a:ea typeface="Courier"/>
                <a:cs typeface="Courier"/>
                <a:sym typeface="Courier"/>
              </a:rPr>
              <a:t>on_path_netcon</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chemeClr val="dk1"/>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inhibition_weight </a:t>
            </a:r>
            <a:r>
              <a:rPr i="1" lang="en-US" sz="1600">
                <a:solidFill>
                  <a:srgbClr val="4F9192"/>
                </a:solidFill>
                <a:latin typeface="Courier"/>
                <a:ea typeface="Courier"/>
                <a:cs typeface="Courier"/>
                <a:sym typeface="Courier"/>
              </a:rPr>
              <a:t># activate the on_path synapse </a:t>
            </a:r>
            <a:endParaRPr sz="1600">
              <a:solidFill>
                <a:schemeClr val="dk1"/>
              </a:solidFill>
              <a:latin typeface="Courier"/>
              <a:ea typeface="Courier"/>
              <a:cs typeface="Courier"/>
              <a:sym typeface="Courier"/>
            </a:endParaRPr>
          </a:p>
          <a:p>
            <a:pPr indent="0" lvl="0" marL="0" marR="0" rtl="0" algn="l">
              <a:spcBef>
                <a:spcPts val="0"/>
              </a:spcBef>
              <a:spcAft>
                <a:spcPts val="0"/>
              </a:spcAft>
              <a:buNone/>
            </a:pPr>
            <a:r>
              <a:rPr lang="en-US" sz="1600">
                <a:solidFill>
                  <a:srgbClr val="000000"/>
                </a:solidFill>
                <a:latin typeface="Courier"/>
                <a:ea typeface="Courier"/>
                <a:cs typeface="Courier"/>
                <a:sym typeface="Courier"/>
              </a:rPr>
              <a:t>off_path_netcon</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i="1" lang="en-US" sz="1600">
                <a:solidFill>
                  <a:srgbClr val="4F9192"/>
                </a:solidFill>
                <a:latin typeface="Courier"/>
                <a:ea typeface="Courier"/>
                <a:cs typeface="Courier"/>
                <a:sym typeface="Courier"/>
              </a:rPr>
              <a:t># deactivate the off path synapse by changing its conductance to 0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h</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run()</a:t>
            </a: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soma_v_proximal_inh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a:t>
            </a:r>
            <a:r>
              <a:rPr lang="en-US" sz="1600">
                <a:solidFill>
                  <a:srgbClr val="008F00"/>
                </a:solidFill>
                <a:latin typeface="Courier"/>
                <a:ea typeface="Courier"/>
                <a:cs typeface="Courier"/>
                <a:sym typeface="Courier"/>
              </a:rPr>
              <a:t>list</a:t>
            </a:r>
            <a:r>
              <a:rPr lang="en-US" sz="1600">
                <a:solidFill>
                  <a:schemeClr val="dk1"/>
                </a:solidFill>
                <a:latin typeface="Courier"/>
                <a:ea typeface="Courier"/>
                <a:cs typeface="Courier"/>
                <a:sym typeface="Courier"/>
              </a:rPr>
              <a:t>(soma_v)</a:t>
            </a:r>
            <a:endParaRPr/>
          </a:p>
          <a:p>
            <a:pPr indent="0" lvl="0" marL="0" marR="0" rtl="0" algn="l">
              <a:spcBef>
                <a:spcPts val="0"/>
              </a:spcBef>
              <a:spcAft>
                <a:spcPts val="0"/>
              </a:spcAft>
              <a:buNone/>
            </a:pPr>
            <a:br>
              <a:rPr lang="en-US" sz="1600">
                <a:solidFill>
                  <a:schemeClr val="dk1"/>
                </a:solidFill>
                <a:latin typeface="Courier"/>
                <a:ea typeface="Courier"/>
                <a:cs typeface="Courier"/>
                <a:sym typeface="Courier"/>
              </a:rPr>
            </a:br>
            <a:endParaRPr sz="16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 Run simulation with distal inhibition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i="1" lang="en-US" sz="1600">
                <a:solidFill>
                  <a:srgbClr val="4F9192"/>
                </a:solidFill>
                <a:latin typeface="Courier"/>
                <a:ea typeface="Courier"/>
                <a:cs typeface="Courier"/>
                <a:sym typeface="Courier"/>
              </a:rPr>
              <a:t>##########################################</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rgbClr val="000000"/>
                </a:solidFill>
                <a:latin typeface="Courier"/>
                <a:ea typeface="Courier"/>
                <a:cs typeface="Courier"/>
                <a:sym typeface="Courier"/>
              </a:rPr>
              <a:t>on_path_netcon</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rgbClr val="000000"/>
                </a:solidFill>
                <a:latin typeface="Courier"/>
                <a:ea typeface="Courier"/>
                <a:cs typeface="Courier"/>
                <a:sym typeface="Courier"/>
              </a:rPr>
              <a:t> </a:t>
            </a:r>
            <a:r>
              <a:rPr lang="en-US" sz="1600">
                <a:solidFill>
                  <a:srgbClr val="797979"/>
                </a:solidFill>
                <a:latin typeface="Courier"/>
                <a:ea typeface="Courier"/>
                <a:cs typeface="Courier"/>
                <a:sym typeface="Courier"/>
              </a:rPr>
              <a:t>0</a:t>
            </a:r>
            <a:r>
              <a:rPr lang="en-US" sz="1600">
                <a:solidFill>
                  <a:srgbClr val="000000"/>
                </a:solidFill>
                <a:latin typeface="Courier"/>
                <a:ea typeface="Courier"/>
                <a:cs typeface="Courier"/>
                <a:sym typeface="Courier"/>
              </a:rPr>
              <a:t> </a:t>
            </a:r>
            <a:r>
              <a:rPr i="1" lang="en-US" sz="1600">
                <a:solidFill>
                  <a:srgbClr val="4F9192"/>
                </a:solidFill>
                <a:latin typeface="Courier"/>
                <a:ea typeface="Courier"/>
                <a:cs typeface="Courier"/>
                <a:sym typeface="Courier"/>
              </a:rPr>
              <a:t># deactivate the on path synapse by changing its conductance to 0 </a:t>
            </a:r>
            <a:endParaRPr sz="1600">
              <a:solidFill>
                <a:srgbClr val="4F9192"/>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off_path_netcon</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weight[</a:t>
            </a:r>
            <a:r>
              <a:rPr lang="en-US" sz="1600">
                <a:solidFill>
                  <a:srgbClr val="797979"/>
                </a:solidFill>
                <a:latin typeface="Courier"/>
                <a:ea typeface="Courier"/>
                <a:cs typeface="Courier"/>
                <a:sym typeface="Courier"/>
              </a:rPr>
              <a:t>0</a:t>
            </a:r>
            <a:r>
              <a:rPr lang="en-US" sz="1600">
                <a:solidFill>
                  <a:schemeClr val="dk1"/>
                </a:solidFill>
                <a:latin typeface="Courier"/>
                <a:ea typeface="Courier"/>
                <a:cs typeface="Courier"/>
                <a:sym typeface="Courier"/>
              </a:rPr>
              <a:t>]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inhibition_weight </a:t>
            </a:r>
            <a:r>
              <a:rPr i="1" lang="en-US" sz="1600">
                <a:solidFill>
                  <a:srgbClr val="4F9192"/>
                </a:solidFill>
                <a:latin typeface="Courier"/>
                <a:ea typeface="Courier"/>
                <a:cs typeface="Courier"/>
                <a:sym typeface="Courier"/>
              </a:rPr>
              <a:t># activate only the on_path synapse </a:t>
            </a:r>
            <a:endParaRPr sz="1600">
              <a:solidFill>
                <a:schemeClr val="dk1"/>
              </a:solidFill>
              <a:latin typeface="Courier"/>
              <a:ea typeface="Courier"/>
              <a:cs typeface="Courier"/>
              <a:sym typeface="Courie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h</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run()</a:t>
            </a:r>
            <a:endParaRPr/>
          </a:p>
          <a:p>
            <a:pPr indent="0" lvl="0" marL="0" marR="0" rtl="0" algn="l">
              <a:spcBef>
                <a:spcPts val="0"/>
              </a:spcBef>
              <a:spcAft>
                <a:spcPts val="0"/>
              </a:spcAft>
              <a:buNone/>
            </a:pPr>
            <a:r>
              <a:rPr lang="en-US" sz="1600">
                <a:solidFill>
                  <a:schemeClr val="dk1"/>
                </a:solidFill>
                <a:latin typeface="Courier"/>
                <a:ea typeface="Courier"/>
                <a:cs typeface="Courier"/>
                <a:sym typeface="Courier"/>
              </a:rPr>
              <a:t>soma_v_distal_inh </a:t>
            </a:r>
            <a:r>
              <a:rPr lang="en-US" sz="1600">
                <a:solidFill>
                  <a:srgbClr val="797979"/>
                </a:solidFill>
                <a:latin typeface="Courier"/>
                <a:ea typeface="Courier"/>
                <a:cs typeface="Courier"/>
                <a:sym typeface="Courier"/>
              </a:rPr>
              <a:t>=</a:t>
            </a:r>
            <a:r>
              <a:rPr lang="en-US" sz="1600">
                <a:solidFill>
                  <a:schemeClr val="dk1"/>
                </a:solidFill>
                <a:latin typeface="Courier"/>
                <a:ea typeface="Courier"/>
                <a:cs typeface="Courier"/>
                <a:sym typeface="Courier"/>
              </a:rPr>
              <a:t> </a:t>
            </a:r>
            <a:r>
              <a:rPr lang="en-US" sz="1600">
                <a:solidFill>
                  <a:srgbClr val="008F00"/>
                </a:solidFill>
                <a:latin typeface="Courier"/>
                <a:ea typeface="Courier"/>
                <a:cs typeface="Courier"/>
                <a:sym typeface="Courier"/>
              </a:rPr>
              <a:t>list</a:t>
            </a:r>
            <a:r>
              <a:rPr lang="en-US" sz="1600">
                <a:solidFill>
                  <a:schemeClr val="dk1"/>
                </a:solidFill>
                <a:latin typeface="Courier"/>
                <a:ea typeface="Courier"/>
                <a:cs typeface="Courier"/>
                <a:sym typeface="Courier"/>
              </a:rPr>
              <a:t>(soma_v)</a:t>
            </a:r>
            <a:endParaRPr sz="1600">
              <a:solidFill>
                <a:schemeClr val="dk1"/>
              </a:solidFill>
              <a:latin typeface="Courier"/>
              <a:ea typeface="Courier"/>
              <a:cs typeface="Courier"/>
              <a:sym typeface="Courier"/>
            </a:endParaRPr>
          </a:p>
        </p:txBody>
      </p:sp>
      <p:pic>
        <p:nvPicPr>
          <p:cNvPr id="625" name="Google Shape;625;p52"/>
          <p:cNvPicPr preferRelativeResize="0"/>
          <p:nvPr/>
        </p:nvPicPr>
        <p:blipFill rotWithShape="1">
          <a:blip r:embed="rId8">
            <a:alphaModFix/>
          </a:blip>
          <a:srcRect b="0" l="0" r="0" t="0"/>
          <a:stretch/>
        </p:blipFill>
        <p:spPr>
          <a:xfrm>
            <a:off x="1946115" y="1739325"/>
            <a:ext cx="7315200" cy="4572000"/>
          </a:xfrm>
          <a:prstGeom prst="rect">
            <a:avLst/>
          </a:prstGeom>
          <a:noFill/>
          <a:ln>
            <a:noFill/>
          </a:ln>
        </p:spPr>
      </p:pic>
      <p:sp>
        <p:nvSpPr>
          <p:cNvPr id="626" name="Google Shape;626;p52"/>
          <p:cNvSpPr txBox="1"/>
          <p:nvPr/>
        </p:nvSpPr>
        <p:spPr>
          <a:xfrm>
            <a:off x="207337" y="6211669"/>
            <a:ext cx="7872668"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Principles Governing the Operation of Synaptic Inhibition in Dendrites</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Albert Gidon and Idan Segev, Neuron, 2012</a:t>
            </a:r>
            <a:endParaRPr/>
          </a:p>
        </p:txBody>
      </p:sp>
      <p:sp>
        <p:nvSpPr>
          <p:cNvPr id="627" name="Google Shape;627;p52"/>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1</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6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pic>
        <p:nvPicPr>
          <p:cNvPr id="632" name="Google Shape;632;p53"/>
          <p:cNvPicPr preferRelativeResize="0"/>
          <p:nvPr/>
        </p:nvPicPr>
        <p:blipFill rotWithShape="1">
          <a:blip r:embed="rId3">
            <a:alphaModFix/>
          </a:blip>
          <a:srcRect b="0" l="0" r="0" t="0"/>
          <a:stretch/>
        </p:blipFill>
        <p:spPr>
          <a:xfrm>
            <a:off x="6266969" y="622513"/>
            <a:ext cx="5096435" cy="5879164"/>
          </a:xfrm>
          <a:prstGeom prst="rect">
            <a:avLst/>
          </a:prstGeom>
          <a:noFill/>
          <a:ln>
            <a:noFill/>
          </a:ln>
        </p:spPr>
      </p:pic>
      <p:sp>
        <p:nvSpPr>
          <p:cNvPr id="633" name="Google Shape;633;p53"/>
          <p:cNvSpPr/>
          <p:nvPr/>
        </p:nvSpPr>
        <p:spPr>
          <a:xfrm rot="5400000">
            <a:off x="658190" y="1433171"/>
            <a:ext cx="901700" cy="1041400"/>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634" name="Google Shape;634;p53"/>
          <p:cNvSpPr/>
          <p:nvPr/>
        </p:nvSpPr>
        <p:spPr>
          <a:xfrm rot="5400000">
            <a:off x="3083890" y="309222"/>
            <a:ext cx="177800" cy="3289299"/>
          </a:xfrm>
          <a:prstGeom prst="can">
            <a:avLst>
              <a:gd fmla="val 25000" name="adj"/>
            </a:avLst>
          </a:prstGeom>
          <a:solidFill>
            <a:schemeClr val="accent3"/>
          </a:solidFill>
          <a:ln cap="rnd" cmpd="sng" w="15875">
            <a:solidFill>
              <a:srgbClr val="1B40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635" name="Google Shape;635;p53"/>
          <p:cNvPicPr preferRelativeResize="0"/>
          <p:nvPr/>
        </p:nvPicPr>
        <p:blipFill rotWithShape="1">
          <a:blip r:embed="rId4">
            <a:alphaModFix/>
          </a:blip>
          <a:srcRect b="0" l="0" r="0" t="0"/>
          <a:stretch/>
        </p:blipFill>
        <p:spPr>
          <a:xfrm>
            <a:off x="266022" y="3124680"/>
            <a:ext cx="5296028" cy="704622"/>
          </a:xfrm>
          <a:prstGeom prst="rect">
            <a:avLst/>
          </a:prstGeom>
          <a:noFill/>
          <a:ln>
            <a:noFill/>
          </a:ln>
        </p:spPr>
      </p:pic>
      <p:sp>
        <p:nvSpPr>
          <p:cNvPr id="636" name="Google Shape;636;p53"/>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0" name="Shape 640"/>
        <p:cNvGrpSpPr/>
        <p:nvPr/>
      </p:nvGrpSpPr>
      <p:grpSpPr>
        <a:xfrm>
          <a:off x="0" y="0"/>
          <a:ext cx="0" cy="0"/>
          <a:chOff x="0" y="0"/>
          <a:chExt cx="0" cy="0"/>
        </a:xfrm>
      </p:grpSpPr>
      <p:pic>
        <p:nvPicPr>
          <p:cNvPr id="641" name="Google Shape;641;p54"/>
          <p:cNvPicPr preferRelativeResize="0"/>
          <p:nvPr/>
        </p:nvPicPr>
        <p:blipFill rotWithShape="1">
          <a:blip r:embed="rId3">
            <a:alphaModFix/>
          </a:blip>
          <a:srcRect b="0" l="0" r="0" t="0"/>
          <a:stretch/>
        </p:blipFill>
        <p:spPr>
          <a:xfrm>
            <a:off x="880110" y="730096"/>
            <a:ext cx="2015490" cy="6127904"/>
          </a:xfrm>
          <a:prstGeom prst="rect">
            <a:avLst/>
          </a:prstGeom>
          <a:noFill/>
          <a:ln>
            <a:noFill/>
          </a:ln>
        </p:spPr>
      </p:pic>
      <p:sp>
        <p:nvSpPr>
          <p:cNvPr id="642" name="Google Shape;642;p54"/>
          <p:cNvSpPr txBox="1"/>
          <p:nvPr>
            <p:ph type="title"/>
          </p:nvPr>
        </p:nvSpPr>
        <p:spPr>
          <a:xfrm>
            <a:off x="239116" y="27554"/>
            <a:ext cx="9816789" cy="780942"/>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Layer 5b Pyramidal Cell</a:t>
            </a:r>
            <a:endParaRPr/>
          </a:p>
        </p:txBody>
      </p:sp>
      <p:grpSp>
        <p:nvGrpSpPr>
          <p:cNvPr id="643" name="Google Shape;643;p54"/>
          <p:cNvGrpSpPr/>
          <p:nvPr/>
        </p:nvGrpSpPr>
        <p:grpSpPr>
          <a:xfrm>
            <a:off x="382646" y="917427"/>
            <a:ext cx="288000" cy="369332"/>
            <a:chOff x="173181" y="828014"/>
            <a:chExt cx="288000" cy="369332"/>
          </a:xfrm>
        </p:grpSpPr>
        <p:sp>
          <p:nvSpPr>
            <p:cNvPr id="644" name="Google Shape;644;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45" name="Google Shape;645;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grpSp>
      <p:grpSp>
        <p:nvGrpSpPr>
          <p:cNvPr id="646" name="Google Shape;646;p54"/>
          <p:cNvGrpSpPr/>
          <p:nvPr/>
        </p:nvGrpSpPr>
        <p:grpSpPr>
          <a:xfrm>
            <a:off x="2607600" y="5154756"/>
            <a:ext cx="288000" cy="369332"/>
            <a:chOff x="173181" y="828014"/>
            <a:chExt cx="288000" cy="369332"/>
          </a:xfrm>
        </p:grpSpPr>
        <p:sp>
          <p:nvSpPr>
            <p:cNvPr id="647" name="Google Shape;647;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48" name="Google Shape;648;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2</a:t>
              </a:r>
              <a:endParaRPr/>
            </a:p>
          </p:txBody>
        </p:sp>
      </p:grpSp>
      <p:pic>
        <p:nvPicPr>
          <p:cNvPr id="649" name="Google Shape;649;p54"/>
          <p:cNvPicPr preferRelativeResize="0"/>
          <p:nvPr/>
        </p:nvPicPr>
        <p:blipFill rotWithShape="1">
          <a:blip r:embed="rId4">
            <a:alphaModFix/>
          </a:blip>
          <a:srcRect b="0" l="0" r="0" t="0"/>
          <a:stretch/>
        </p:blipFill>
        <p:spPr>
          <a:xfrm rot="-295009">
            <a:off x="1829285" y="5699288"/>
            <a:ext cx="1556630" cy="239480"/>
          </a:xfrm>
          <a:prstGeom prst="rect">
            <a:avLst/>
          </a:prstGeom>
          <a:noFill/>
          <a:ln>
            <a:noFill/>
          </a:ln>
        </p:spPr>
      </p:pic>
      <p:pic>
        <p:nvPicPr>
          <p:cNvPr id="650" name="Google Shape;650;p54"/>
          <p:cNvPicPr preferRelativeResize="0"/>
          <p:nvPr/>
        </p:nvPicPr>
        <p:blipFill rotWithShape="1">
          <a:blip r:embed="rId5">
            <a:alphaModFix/>
          </a:blip>
          <a:srcRect b="0" l="0" r="0" t="0"/>
          <a:stretch/>
        </p:blipFill>
        <p:spPr>
          <a:xfrm rot="-295009">
            <a:off x="1664598" y="3114739"/>
            <a:ext cx="1556630" cy="239480"/>
          </a:xfrm>
          <a:prstGeom prst="rect">
            <a:avLst/>
          </a:prstGeom>
          <a:noFill/>
          <a:ln>
            <a:noFill/>
          </a:ln>
        </p:spPr>
      </p:pic>
      <p:grpSp>
        <p:nvGrpSpPr>
          <p:cNvPr id="651" name="Google Shape;651;p54"/>
          <p:cNvGrpSpPr/>
          <p:nvPr/>
        </p:nvGrpSpPr>
        <p:grpSpPr>
          <a:xfrm>
            <a:off x="2233911" y="2657471"/>
            <a:ext cx="288000" cy="369332"/>
            <a:chOff x="173181" y="828014"/>
            <a:chExt cx="288000" cy="369332"/>
          </a:xfrm>
        </p:grpSpPr>
        <p:sp>
          <p:nvSpPr>
            <p:cNvPr id="652" name="Google Shape;652;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53" name="Google Shape;653;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3</a:t>
              </a:r>
              <a:endParaRPr sz="1800">
                <a:solidFill>
                  <a:schemeClr val="dk1"/>
                </a:solidFill>
                <a:latin typeface="Century Gothic"/>
                <a:ea typeface="Century Gothic"/>
                <a:cs typeface="Century Gothic"/>
                <a:sym typeface="Century Gothic"/>
              </a:endParaRPr>
            </a:p>
          </p:txBody>
        </p:sp>
      </p:grpSp>
      <p:sp>
        <p:nvSpPr>
          <p:cNvPr id="654" name="Google Shape;654;p54"/>
          <p:cNvSpPr/>
          <p:nvPr/>
        </p:nvSpPr>
        <p:spPr>
          <a:xfrm>
            <a:off x="4029946" y="828774"/>
            <a:ext cx="7789854" cy="230832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urier"/>
                <a:ea typeface="Courier"/>
                <a:cs typeface="Courier"/>
                <a:sym typeface="Courier"/>
              </a:rPr>
              <a:t>from neuron import h</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creating cell object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load_file(</a:t>
            </a:r>
            <a:r>
              <a:rPr lang="en-US" sz="1800">
                <a:solidFill>
                  <a:srgbClr val="C8352B"/>
                </a:solidFill>
                <a:latin typeface="Courier"/>
                <a:ea typeface="Courier"/>
                <a:cs typeface="Courier"/>
                <a:sym typeface="Courier"/>
              </a:rPr>
              <a:t>"import3d.hoc"</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morphology_file </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 </a:t>
            </a:r>
            <a:r>
              <a:rPr lang="en-US" sz="1800">
                <a:solidFill>
                  <a:srgbClr val="C8352B"/>
                </a:solidFill>
                <a:latin typeface="Courier"/>
                <a:ea typeface="Courier"/>
                <a:cs typeface="Courier"/>
                <a:sym typeface="Courier"/>
              </a:rPr>
              <a:t>"morphologies/cell1.asc"</a:t>
            </a: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load_file(</a:t>
            </a:r>
            <a:r>
              <a:rPr lang="en-US" sz="1800">
                <a:solidFill>
                  <a:srgbClr val="C8352B"/>
                </a:solidFill>
                <a:latin typeface="Courier"/>
                <a:ea typeface="Courier"/>
                <a:cs typeface="Courier"/>
                <a:sym typeface="Courier"/>
              </a:rPr>
              <a:t>"models/L5PCbiophys3.hoc"</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rgbClr val="000000"/>
                </a:solidFill>
                <a:latin typeface="Courier"/>
                <a:ea typeface="Courier"/>
                <a:cs typeface="Courier"/>
                <a:sym typeface="Courier"/>
              </a:rPr>
              <a:t>h</a:t>
            </a:r>
            <a:r>
              <a:rPr lang="en-US" sz="1800">
                <a:solidFill>
                  <a:srgbClr val="797979"/>
                </a:solidFill>
                <a:latin typeface="Courier"/>
                <a:ea typeface="Courier"/>
                <a:cs typeface="Courier"/>
                <a:sym typeface="Courier"/>
              </a:rPr>
              <a:t>.</a:t>
            </a:r>
            <a:r>
              <a:rPr lang="en-US" sz="1800">
                <a:solidFill>
                  <a:srgbClr val="000000"/>
                </a:solidFill>
                <a:latin typeface="Courier"/>
                <a:ea typeface="Courier"/>
                <a:cs typeface="Courier"/>
                <a:sym typeface="Courier"/>
              </a:rPr>
              <a:t>load_file(</a:t>
            </a:r>
            <a:r>
              <a:rPr lang="en-US" sz="1800">
                <a:solidFill>
                  <a:srgbClr val="C8352B"/>
                </a:solidFill>
                <a:latin typeface="Courier"/>
                <a:ea typeface="Courier"/>
                <a:cs typeface="Courier"/>
                <a:sym typeface="Courier"/>
              </a:rPr>
              <a:t>"models/L5PCtemplate.hoc"</a:t>
            </a:r>
            <a:r>
              <a:rPr lang="en-US" sz="1800">
                <a:solidFill>
                  <a:srgbClr val="000000"/>
                </a:solidFill>
                <a:latin typeface="Courier"/>
                <a:ea typeface="Courier"/>
                <a:cs typeface="Courier"/>
                <a:sym typeface="Courier"/>
              </a:rPr>
              <a:t>)</a:t>
            </a:r>
            <a:endParaRPr sz="1800">
              <a:solidFill>
                <a:srgbClr val="C8352B"/>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L5PC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L5PCtemplate(morphology_file)</a:t>
            </a:r>
            <a:endParaRPr sz="1800">
              <a:solidFill>
                <a:schemeClr val="dk1"/>
              </a:solidFill>
              <a:latin typeface="Courier"/>
              <a:ea typeface="Courier"/>
              <a:cs typeface="Courier"/>
              <a:sym typeface="Courier"/>
            </a:endParaRPr>
          </a:p>
        </p:txBody>
      </p:sp>
      <p:grpSp>
        <p:nvGrpSpPr>
          <p:cNvPr id="655" name="Google Shape;655;p54"/>
          <p:cNvGrpSpPr/>
          <p:nvPr/>
        </p:nvGrpSpPr>
        <p:grpSpPr>
          <a:xfrm>
            <a:off x="3665490" y="1095929"/>
            <a:ext cx="288000" cy="369332"/>
            <a:chOff x="173181" y="828014"/>
            <a:chExt cx="288000" cy="369332"/>
          </a:xfrm>
        </p:grpSpPr>
        <p:sp>
          <p:nvSpPr>
            <p:cNvPr id="656" name="Google Shape;656;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57" name="Google Shape;657;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1</a:t>
              </a:r>
              <a:endParaRPr/>
            </a:p>
          </p:txBody>
        </p:sp>
      </p:grpSp>
      <p:sp>
        <p:nvSpPr>
          <p:cNvPr id="658" name="Google Shape;658;p54"/>
          <p:cNvSpPr/>
          <p:nvPr/>
        </p:nvSpPr>
        <p:spPr>
          <a:xfrm>
            <a:off x="3989764" y="1982936"/>
            <a:ext cx="7252820" cy="147732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stimulus settings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IClamp(L5PC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0</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dur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1000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400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amp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0.793</a:t>
            </a:r>
            <a:endParaRPr/>
          </a:p>
        </p:txBody>
      </p:sp>
      <p:grpSp>
        <p:nvGrpSpPr>
          <p:cNvPr id="659" name="Google Shape;659;p54"/>
          <p:cNvGrpSpPr/>
          <p:nvPr/>
        </p:nvGrpSpPr>
        <p:grpSpPr>
          <a:xfrm>
            <a:off x="3559718" y="2172928"/>
            <a:ext cx="288000" cy="369332"/>
            <a:chOff x="173181" y="828014"/>
            <a:chExt cx="288000" cy="369332"/>
          </a:xfrm>
        </p:grpSpPr>
        <p:sp>
          <p:nvSpPr>
            <p:cNvPr id="660" name="Google Shape;660;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61" name="Google Shape;661;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2</a:t>
              </a:r>
              <a:endParaRPr/>
            </a:p>
          </p:txBody>
        </p:sp>
      </p:grpSp>
      <p:sp>
        <p:nvSpPr>
          <p:cNvPr id="662" name="Google Shape;662;p54"/>
          <p:cNvSpPr/>
          <p:nvPr/>
        </p:nvSpPr>
        <p:spPr>
          <a:xfrm>
            <a:off x="4048593" y="881331"/>
            <a:ext cx="8016240" cy="5078313"/>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recording settings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_ref_t)</a:t>
            </a:r>
            <a:endParaRPr/>
          </a:p>
          <a:p>
            <a:pPr indent="0" lvl="0" marL="0" marR="0" rtl="0" algn="l">
              <a:spcBef>
                <a:spcPts val="0"/>
              </a:spcBef>
              <a:spcAft>
                <a:spcPts val="0"/>
              </a:spcAft>
              <a:buNone/>
            </a:pPr>
            <a:br>
              <a:rPr lang="en-US" sz="1800">
                <a:solidFill>
                  <a:schemeClr val="dk1"/>
                </a:solidFill>
                <a:latin typeface="Courier"/>
                <a:ea typeface="Courier"/>
                <a:cs typeface="Courier"/>
                <a:sym typeface="Courier"/>
              </a:rPr>
            </a:br>
            <a:r>
              <a:rPr lang="en-US" sz="1800">
                <a:solidFill>
                  <a:schemeClr val="dk1"/>
                </a:solidFill>
                <a:latin typeface="Courier"/>
                <a:ea typeface="Courier"/>
                <a:cs typeface="Courier"/>
                <a:sym typeface="Courier"/>
              </a:rPr>
              <a:t>soma_v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soma_v</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0</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_ref_v)</a:t>
            </a:r>
            <a:endParaRPr/>
          </a:p>
          <a:p>
            <a:pPr indent="0" lvl="0" marL="0" marR="0" rtl="0" algn="l">
              <a:spcBef>
                <a:spcPts val="0"/>
              </a:spcBef>
              <a:spcAft>
                <a:spcPts val="0"/>
              </a:spcAft>
              <a:buNone/>
            </a:pPr>
            <a:br>
              <a:rPr lang="en-US" sz="1800">
                <a:solidFill>
                  <a:schemeClr val="dk1"/>
                </a:solidFill>
                <a:latin typeface="Courier"/>
                <a:ea typeface="Courier"/>
                <a:cs typeface="Courier"/>
                <a:sym typeface="Courier"/>
              </a:rPr>
            </a:br>
            <a:r>
              <a:rPr lang="en-US" sz="1800">
                <a:solidFill>
                  <a:schemeClr val="dk1"/>
                </a:solidFill>
                <a:latin typeface="Courier"/>
                <a:ea typeface="Courier"/>
                <a:cs typeface="Courier"/>
                <a:sym typeface="Courier"/>
              </a:rPr>
              <a:t>nexus_v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nexus_v</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apic[</a:t>
            </a:r>
            <a:r>
              <a:rPr lang="en-US" sz="1800">
                <a:solidFill>
                  <a:srgbClr val="797979"/>
                </a:solidFill>
                <a:latin typeface="Courier"/>
                <a:ea typeface="Courier"/>
                <a:cs typeface="Courier"/>
                <a:sym typeface="Courier"/>
              </a:rPr>
              <a:t>36</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0.9</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_ref_v)</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 = h.Vector()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stim_current.record(stim._ref_i)</a:t>
            </a:r>
            <a:endParaRPr/>
          </a:p>
          <a:p>
            <a:pPr indent="0" lvl="0" marL="0" marR="0" rtl="0" algn="l">
              <a:spcBef>
                <a:spcPts val="0"/>
              </a:spcBef>
              <a:spcAft>
                <a:spcPts val="0"/>
              </a:spcAft>
              <a:buNone/>
            </a:pPr>
            <a:r>
              <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i="1" lang="en-US" sz="1800">
                <a:solidFill>
                  <a:srgbClr val="4F9192"/>
                </a:solidFill>
                <a:latin typeface="Courier"/>
                <a:ea typeface="Courier"/>
                <a:cs typeface="Courier"/>
                <a:sym typeface="Courier"/>
              </a:rPr>
              <a:t>##==================== run simulation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h.v_init = -80</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h.tstop = 1500</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h.celsius = 37</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h.run() </a:t>
            </a:r>
            <a:endParaRPr/>
          </a:p>
        </p:txBody>
      </p:sp>
      <p:grpSp>
        <p:nvGrpSpPr>
          <p:cNvPr id="663" name="Google Shape;663;p54"/>
          <p:cNvGrpSpPr/>
          <p:nvPr/>
        </p:nvGrpSpPr>
        <p:grpSpPr>
          <a:xfrm>
            <a:off x="3607687" y="1516163"/>
            <a:ext cx="288000" cy="369332"/>
            <a:chOff x="173181" y="828014"/>
            <a:chExt cx="288000" cy="369332"/>
          </a:xfrm>
        </p:grpSpPr>
        <p:sp>
          <p:nvSpPr>
            <p:cNvPr id="664" name="Google Shape;664;p54"/>
            <p:cNvSpPr/>
            <p:nvPr/>
          </p:nvSpPr>
          <p:spPr>
            <a:xfrm>
              <a:off x="173181" y="868680"/>
              <a:ext cx="288000" cy="288000"/>
            </a:xfrm>
            <a:prstGeom prst="ellipse">
              <a:avLst/>
            </a:prstGeom>
            <a:solidFill>
              <a:schemeClr val="lt1"/>
            </a:solidFill>
            <a:ln cap="rnd" cmpd="sng" w="1587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 </a:t>
              </a:r>
              <a:endParaRPr/>
            </a:p>
          </p:txBody>
        </p:sp>
        <p:sp>
          <p:nvSpPr>
            <p:cNvPr id="665" name="Google Shape;665;p54"/>
            <p:cNvSpPr txBox="1"/>
            <p:nvPr/>
          </p:nvSpPr>
          <p:spPr>
            <a:xfrm>
              <a:off x="209809" y="828014"/>
              <a:ext cx="21474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entury Gothic"/>
                  <a:ea typeface="Century Gothic"/>
                  <a:cs typeface="Century Gothic"/>
                  <a:sym typeface="Century Gothic"/>
                </a:rPr>
                <a:t>3</a:t>
              </a:r>
              <a:endParaRPr sz="1800">
                <a:solidFill>
                  <a:schemeClr val="dk1"/>
                </a:solidFill>
                <a:latin typeface="Century Gothic"/>
                <a:ea typeface="Century Gothic"/>
                <a:cs typeface="Century Gothic"/>
                <a:sym typeface="Century Gothic"/>
              </a:endParaRPr>
            </a:p>
          </p:txBody>
        </p:sp>
      </p:grpSp>
      <p:sp>
        <p:nvSpPr>
          <p:cNvPr id="666" name="Google Shape;666;p54"/>
          <p:cNvSpPr txBox="1"/>
          <p:nvPr/>
        </p:nvSpPr>
        <p:spPr>
          <a:xfrm>
            <a:off x="227553" y="6273225"/>
            <a:ext cx="12039092"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Models of Neocortical Layer 5b Pyramidal Cells Capturing a Wide Range of Dendritic and Perisomatic Active Properties</a:t>
            </a:r>
            <a:endParaRPr/>
          </a:p>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Etay Hay , Sean Hill, Felix Schürmann, Henry Markram, Idan Segev. PLOS Computational Biology 2011</a:t>
            </a:r>
            <a:endParaRPr/>
          </a:p>
        </p:txBody>
      </p:sp>
      <p:sp>
        <p:nvSpPr>
          <p:cNvPr id="667" name="Google Shape;667;p54"/>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6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5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5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65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pic>
        <p:nvPicPr>
          <p:cNvPr id="672" name="Google Shape;672;p55"/>
          <p:cNvPicPr preferRelativeResize="0"/>
          <p:nvPr/>
        </p:nvPicPr>
        <p:blipFill rotWithShape="1">
          <a:blip r:embed="rId3">
            <a:alphaModFix/>
          </a:blip>
          <a:srcRect b="0" l="0" r="0" t="0"/>
          <a:stretch/>
        </p:blipFill>
        <p:spPr>
          <a:xfrm>
            <a:off x="880110" y="730096"/>
            <a:ext cx="2015490" cy="6127904"/>
          </a:xfrm>
          <a:prstGeom prst="rect">
            <a:avLst/>
          </a:prstGeom>
          <a:noFill/>
          <a:ln>
            <a:noFill/>
          </a:ln>
        </p:spPr>
      </p:pic>
      <p:pic>
        <p:nvPicPr>
          <p:cNvPr id="673" name="Google Shape;673;p55"/>
          <p:cNvPicPr preferRelativeResize="0"/>
          <p:nvPr/>
        </p:nvPicPr>
        <p:blipFill rotWithShape="1">
          <a:blip r:embed="rId4">
            <a:alphaModFix/>
          </a:blip>
          <a:srcRect b="0" l="0" r="0" t="0"/>
          <a:stretch/>
        </p:blipFill>
        <p:spPr>
          <a:xfrm rot="-295009">
            <a:off x="1829285" y="5699288"/>
            <a:ext cx="1556630" cy="239480"/>
          </a:xfrm>
          <a:prstGeom prst="rect">
            <a:avLst/>
          </a:prstGeom>
          <a:noFill/>
          <a:ln>
            <a:noFill/>
          </a:ln>
        </p:spPr>
      </p:pic>
      <p:pic>
        <p:nvPicPr>
          <p:cNvPr id="674" name="Google Shape;674;p55"/>
          <p:cNvPicPr preferRelativeResize="0"/>
          <p:nvPr/>
        </p:nvPicPr>
        <p:blipFill rotWithShape="1">
          <a:blip r:embed="rId5">
            <a:alphaModFix/>
          </a:blip>
          <a:srcRect b="0" l="0" r="0" t="0"/>
          <a:stretch/>
        </p:blipFill>
        <p:spPr>
          <a:xfrm>
            <a:off x="4170403" y="1076691"/>
            <a:ext cx="6659880" cy="5327904"/>
          </a:xfrm>
          <a:prstGeom prst="rect">
            <a:avLst/>
          </a:prstGeom>
          <a:noFill/>
          <a:ln>
            <a:noFill/>
          </a:ln>
        </p:spPr>
      </p:pic>
      <p:sp>
        <p:nvSpPr>
          <p:cNvPr id="675" name="Google Shape;675;p55"/>
          <p:cNvSpPr txBox="1"/>
          <p:nvPr/>
        </p:nvSpPr>
        <p:spPr>
          <a:xfrm>
            <a:off x="157635" y="43071"/>
            <a:ext cx="9816789" cy="128089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168DBA"/>
              </a:buClr>
              <a:buSzPts val="3600"/>
              <a:buFont typeface="Century Gothic"/>
              <a:buNone/>
            </a:pPr>
            <a:r>
              <a:rPr lang="en-US" sz="3600">
                <a:solidFill>
                  <a:srgbClr val="168DBA"/>
                </a:solidFill>
                <a:latin typeface="Century Gothic"/>
                <a:ea typeface="Century Gothic"/>
                <a:cs typeface="Century Gothic"/>
                <a:sym typeface="Century Gothic"/>
              </a:rPr>
              <a:t>Layer 5b Pyramidal Cell</a:t>
            </a:r>
            <a:endParaRPr sz="3600">
              <a:solidFill>
                <a:srgbClr val="168DBA"/>
              </a:solidFill>
              <a:latin typeface="Century Gothic"/>
              <a:ea typeface="Century Gothic"/>
              <a:cs typeface="Century Gothic"/>
              <a:sym typeface="Century Gothic"/>
            </a:endParaRPr>
          </a:p>
        </p:txBody>
      </p:sp>
      <p:pic>
        <p:nvPicPr>
          <p:cNvPr id="676" name="Google Shape;676;p55"/>
          <p:cNvPicPr preferRelativeResize="0"/>
          <p:nvPr/>
        </p:nvPicPr>
        <p:blipFill rotWithShape="1">
          <a:blip r:embed="rId6">
            <a:alphaModFix/>
          </a:blip>
          <a:srcRect b="0" l="0" r="0" t="0"/>
          <a:stretch/>
        </p:blipFill>
        <p:spPr>
          <a:xfrm flipH="1" rot="10273979">
            <a:off x="1741584" y="3272614"/>
            <a:ext cx="1325303" cy="189329"/>
          </a:xfrm>
          <a:prstGeom prst="rect">
            <a:avLst/>
          </a:prstGeom>
          <a:noFill/>
          <a:ln>
            <a:noFill/>
          </a:ln>
        </p:spPr>
      </p:pic>
      <p:sp>
        <p:nvSpPr>
          <p:cNvPr id="677" name="Google Shape;677;p55"/>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pic>
        <p:nvPicPr>
          <p:cNvPr id="682" name="Google Shape;682;p56"/>
          <p:cNvPicPr preferRelativeResize="0"/>
          <p:nvPr/>
        </p:nvPicPr>
        <p:blipFill rotWithShape="1">
          <a:blip r:embed="rId3">
            <a:alphaModFix/>
          </a:blip>
          <a:srcRect b="0" l="0" r="0" t="0"/>
          <a:stretch/>
        </p:blipFill>
        <p:spPr>
          <a:xfrm>
            <a:off x="480039" y="914399"/>
            <a:ext cx="1718094" cy="6139043"/>
          </a:xfrm>
          <a:prstGeom prst="rect">
            <a:avLst/>
          </a:prstGeom>
          <a:noFill/>
          <a:ln>
            <a:noFill/>
          </a:ln>
        </p:spPr>
      </p:pic>
      <p:sp>
        <p:nvSpPr>
          <p:cNvPr id="683" name="Google Shape;683;p56"/>
          <p:cNvSpPr/>
          <p:nvPr/>
        </p:nvSpPr>
        <p:spPr>
          <a:xfrm>
            <a:off x="3414666" y="914399"/>
            <a:ext cx="8052816" cy="3970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800">
                <a:solidFill>
                  <a:srgbClr val="4F9192"/>
                </a:solidFill>
                <a:latin typeface="Courier"/>
                <a:ea typeface="Courier"/>
                <a:cs typeface="Courier"/>
                <a:sym typeface="Courier"/>
              </a:rPr>
              <a:t>##==================== stimulus settings ============</a:t>
            </a:r>
            <a:endParaRPr sz="1800">
              <a:solidFill>
                <a:srgbClr val="4F9192"/>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IClamp(</a:t>
            </a:r>
            <a:r>
              <a:rPr lang="en-US" sz="1800">
                <a:solidFill>
                  <a:srgbClr val="797979"/>
                </a:solidFill>
                <a:latin typeface="Courier"/>
                <a:ea typeface="Courier"/>
                <a:cs typeface="Courier"/>
                <a:sym typeface="Courier"/>
              </a:rPr>
              <a:t>0.5</a:t>
            </a:r>
            <a:r>
              <a:rPr lang="en-US" sz="1800">
                <a:solidFill>
                  <a:schemeClr val="dk1"/>
                </a:solidFill>
                <a:latin typeface="Courier"/>
                <a:ea typeface="Courier"/>
                <a:cs typeface="Courier"/>
                <a:sym typeface="Courier"/>
              </a:rPr>
              <a:t>, sec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soma[</a:t>
            </a:r>
            <a:r>
              <a:rPr lang="en-US" sz="1800">
                <a:solidFill>
                  <a:srgbClr val="797979"/>
                </a:solidFill>
                <a:latin typeface="Courier"/>
                <a:ea typeface="Courier"/>
                <a:cs typeface="Courier"/>
                <a:sym typeface="Courier"/>
              </a:rPr>
              <a:t>0</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dur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5</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150</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stim_current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_ref_i)</a:t>
            </a:r>
            <a:endParaRPr/>
          </a:p>
          <a:p>
            <a:pPr indent="0" lvl="0" marL="0" marR="0" rtl="0" algn="l">
              <a:spcBef>
                <a:spcPts val="0"/>
              </a:spcBef>
              <a:spcAft>
                <a:spcPts val="0"/>
              </a:spcAft>
              <a:buNone/>
            </a:pPr>
            <a:br>
              <a:rPr lang="en-US" sz="1800">
                <a:solidFill>
                  <a:schemeClr val="dk1"/>
                </a:solidFill>
                <a:latin typeface="Courier"/>
                <a:ea typeface="Courier"/>
                <a:cs typeface="Courier"/>
                <a:sym typeface="Courier"/>
              </a:rPr>
            </a:b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epsp(L5PC</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apic[</a:t>
            </a:r>
            <a:r>
              <a:rPr lang="en-US" sz="1800">
                <a:solidFill>
                  <a:srgbClr val="797979"/>
                </a:solidFill>
                <a:latin typeface="Courier"/>
                <a:ea typeface="Courier"/>
                <a:cs typeface="Courier"/>
                <a:sym typeface="Courier"/>
              </a:rPr>
              <a:t>36</a:t>
            </a:r>
            <a:r>
              <a:rPr lang="en-US" sz="1800">
                <a:solidFill>
                  <a:schemeClr val="dk1"/>
                </a:solidFill>
                <a:latin typeface="Courier"/>
                <a:ea typeface="Courier"/>
                <a:cs typeface="Courier"/>
                <a:sym typeface="Courier"/>
              </a:rPr>
              <a:t>](</a:t>
            </a:r>
            <a:r>
              <a:rPr lang="en-US" sz="1800">
                <a:solidFill>
                  <a:srgbClr val="797979"/>
                </a:solidFill>
                <a:latin typeface="Courier"/>
                <a:ea typeface="Courier"/>
                <a:cs typeface="Courier"/>
                <a:sym typeface="Courier"/>
              </a:rPr>
              <a:t>0.9</a:t>
            </a:r>
            <a:r>
              <a:rPr lang="en-US" sz="1800">
                <a:solidFill>
                  <a:schemeClr val="dk1"/>
                </a:solidFill>
                <a:latin typeface="Courier"/>
                <a:ea typeface="Courier"/>
                <a:cs typeface="Courier"/>
                <a:sym typeface="Courier"/>
              </a:rPr>
              <a:t>))</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tau0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0.5 #rise time</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tau1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5   #decay time</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onset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stim</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delay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a:t>
            </a:r>
            <a:r>
              <a:rPr lang="en-US" sz="1800">
                <a:solidFill>
                  <a:srgbClr val="797979"/>
                </a:solidFill>
                <a:latin typeface="Courier"/>
                <a:ea typeface="Courier"/>
                <a:cs typeface="Courier"/>
                <a:sym typeface="Courier"/>
              </a:rPr>
              <a:t>5</a:t>
            </a:r>
            <a:endParaRPr sz="1800">
              <a:solidFill>
                <a:schemeClr val="dk1"/>
              </a:solidFill>
              <a:latin typeface="Courier"/>
              <a:ea typeface="Courier"/>
              <a:cs typeface="Courier"/>
              <a:sym typeface="Courie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syn_current </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 h</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Vector()</a:t>
            </a:r>
            <a:endParaRPr/>
          </a:p>
          <a:p>
            <a:pPr indent="0" lvl="0" marL="0" marR="0" rtl="0" algn="l">
              <a:spcBef>
                <a:spcPts val="0"/>
              </a:spcBef>
              <a:spcAft>
                <a:spcPts val="0"/>
              </a:spcAft>
              <a:buNone/>
            </a:pPr>
            <a:r>
              <a:rPr lang="en-US" sz="1800">
                <a:solidFill>
                  <a:schemeClr val="dk1"/>
                </a:solidFill>
                <a:latin typeface="Courier"/>
                <a:ea typeface="Courier"/>
                <a:cs typeface="Courier"/>
                <a:sym typeface="Courier"/>
              </a:rPr>
              <a:t>syn_current</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record(syn</a:t>
            </a:r>
            <a:r>
              <a:rPr lang="en-US" sz="1800">
                <a:solidFill>
                  <a:srgbClr val="797979"/>
                </a:solidFill>
                <a:latin typeface="Courier"/>
                <a:ea typeface="Courier"/>
                <a:cs typeface="Courier"/>
                <a:sym typeface="Courier"/>
              </a:rPr>
              <a:t>.</a:t>
            </a:r>
            <a:r>
              <a:rPr lang="en-US" sz="1800">
                <a:solidFill>
                  <a:schemeClr val="dk1"/>
                </a:solidFill>
                <a:latin typeface="Courier"/>
                <a:ea typeface="Courier"/>
                <a:cs typeface="Courier"/>
                <a:sym typeface="Courier"/>
              </a:rPr>
              <a:t>_ref_i)</a:t>
            </a:r>
            <a:endParaRPr sz="1800">
              <a:solidFill>
                <a:schemeClr val="dk1"/>
              </a:solidFill>
              <a:latin typeface="Courier"/>
              <a:ea typeface="Courier"/>
              <a:cs typeface="Courier"/>
              <a:sym typeface="Courier"/>
            </a:endParaRPr>
          </a:p>
        </p:txBody>
      </p:sp>
      <p:sp>
        <p:nvSpPr>
          <p:cNvPr id="684" name="Google Shape;684;p56"/>
          <p:cNvSpPr txBox="1"/>
          <p:nvPr>
            <p:ph type="title"/>
          </p:nvPr>
        </p:nvSpPr>
        <p:spPr>
          <a:xfrm>
            <a:off x="241611" y="149290"/>
            <a:ext cx="9816789" cy="128089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Layer 5b Pyramidal Cell – calcium spike</a:t>
            </a:r>
            <a:endParaRPr/>
          </a:p>
        </p:txBody>
      </p:sp>
      <p:sp>
        <p:nvSpPr>
          <p:cNvPr id="685" name="Google Shape;685;p56"/>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pic>
        <p:nvPicPr>
          <p:cNvPr id="691" name="Google Shape;691;p57"/>
          <p:cNvPicPr preferRelativeResize="0"/>
          <p:nvPr/>
        </p:nvPicPr>
        <p:blipFill rotWithShape="1">
          <a:blip r:embed="rId3">
            <a:alphaModFix/>
          </a:blip>
          <a:srcRect b="0" l="0" r="0" t="0"/>
          <a:stretch/>
        </p:blipFill>
        <p:spPr>
          <a:xfrm>
            <a:off x="152908" y="270002"/>
            <a:ext cx="1794764" cy="6412998"/>
          </a:xfrm>
          <a:prstGeom prst="rect">
            <a:avLst/>
          </a:prstGeom>
          <a:noFill/>
          <a:ln>
            <a:noFill/>
          </a:ln>
        </p:spPr>
      </p:pic>
      <p:sp>
        <p:nvSpPr>
          <p:cNvPr id="692" name="Google Shape;692;p57"/>
          <p:cNvSpPr/>
          <p:nvPr/>
        </p:nvSpPr>
        <p:spPr>
          <a:xfrm>
            <a:off x="7482840" y="556970"/>
            <a:ext cx="3993000" cy="1477200"/>
          </a:xfrm>
          <a:prstGeom prst="rect">
            <a:avLst/>
          </a:prstGeom>
          <a:solidFill>
            <a:schemeClr val="lt1"/>
          </a:solidFill>
          <a:ln cap="rnd"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 Only EPSP-like current</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syn</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imax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0.5</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stim</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amp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h</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run()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plot_result(...) </a:t>
            </a:r>
            <a:endParaRPr b="0" i="0" sz="1800" u="none" cap="none" strike="noStrike">
              <a:solidFill>
                <a:schemeClr val="dk1"/>
              </a:solidFill>
              <a:latin typeface="Century Gothic"/>
              <a:ea typeface="Century Gothic"/>
              <a:cs typeface="Century Gothic"/>
              <a:sym typeface="Century Gothic"/>
            </a:endParaRPr>
          </a:p>
        </p:txBody>
      </p:sp>
      <p:pic>
        <p:nvPicPr>
          <p:cNvPr id="693" name="Google Shape;693;p57"/>
          <p:cNvPicPr preferRelativeResize="0"/>
          <p:nvPr/>
        </p:nvPicPr>
        <p:blipFill rotWithShape="1">
          <a:blip r:embed="rId4">
            <a:alphaModFix/>
          </a:blip>
          <a:srcRect b="0" l="0" r="0" t="0"/>
          <a:stretch/>
        </p:blipFill>
        <p:spPr>
          <a:xfrm>
            <a:off x="2743200" y="4017646"/>
            <a:ext cx="4623816" cy="2134069"/>
          </a:xfrm>
          <a:prstGeom prst="rect">
            <a:avLst/>
          </a:prstGeom>
          <a:noFill/>
          <a:ln>
            <a:noFill/>
          </a:ln>
        </p:spPr>
      </p:pic>
      <p:pic>
        <p:nvPicPr>
          <p:cNvPr id="694" name="Google Shape;694;p57"/>
          <p:cNvPicPr preferRelativeResize="0"/>
          <p:nvPr/>
        </p:nvPicPr>
        <p:blipFill rotWithShape="1">
          <a:blip r:embed="rId5">
            <a:alphaModFix/>
          </a:blip>
          <a:srcRect b="0" l="0" r="0" t="0"/>
          <a:stretch/>
        </p:blipFill>
        <p:spPr>
          <a:xfrm>
            <a:off x="2743200" y="-1343"/>
            <a:ext cx="4623816" cy="2134069"/>
          </a:xfrm>
          <a:prstGeom prst="rect">
            <a:avLst/>
          </a:prstGeom>
          <a:noFill/>
          <a:ln>
            <a:noFill/>
          </a:ln>
        </p:spPr>
      </p:pic>
      <p:pic>
        <p:nvPicPr>
          <p:cNvPr id="695" name="Google Shape;695;p57"/>
          <p:cNvPicPr preferRelativeResize="0"/>
          <p:nvPr/>
        </p:nvPicPr>
        <p:blipFill rotWithShape="1">
          <a:blip r:embed="rId6">
            <a:alphaModFix/>
          </a:blip>
          <a:srcRect b="0" l="0" r="0" t="0"/>
          <a:stretch/>
        </p:blipFill>
        <p:spPr>
          <a:xfrm>
            <a:off x="2743200" y="2056526"/>
            <a:ext cx="4623816" cy="2134069"/>
          </a:xfrm>
          <a:prstGeom prst="rect">
            <a:avLst/>
          </a:prstGeom>
          <a:noFill/>
          <a:ln>
            <a:noFill/>
          </a:ln>
        </p:spPr>
      </p:pic>
      <p:sp>
        <p:nvSpPr>
          <p:cNvPr id="696" name="Google Shape;696;p57"/>
          <p:cNvSpPr/>
          <p:nvPr/>
        </p:nvSpPr>
        <p:spPr>
          <a:xfrm>
            <a:off x="7482840" y="2499015"/>
            <a:ext cx="3992880" cy="1477328"/>
          </a:xfrm>
          <a:prstGeom prst="rect">
            <a:avLst/>
          </a:prstGeom>
          <a:solidFill>
            <a:schemeClr val="lt1"/>
          </a:solidFill>
          <a:ln cap="rnd"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 Only small step current</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syn</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imax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stim</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amp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1.9</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h</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run()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plot_result(...) </a:t>
            </a:r>
            <a:endParaRPr b="0" i="0" sz="1800" u="none" cap="none" strike="noStrike">
              <a:solidFill>
                <a:schemeClr val="dk1"/>
              </a:solidFill>
              <a:latin typeface="Century Gothic"/>
              <a:ea typeface="Century Gothic"/>
              <a:cs typeface="Century Gothic"/>
              <a:sym typeface="Century Gothic"/>
            </a:endParaRPr>
          </a:p>
        </p:txBody>
      </p:sp>
      <p:sp>
        <p:nvSpPr>
          <p:cNvPr id="697" name="Google Shape;697;p57"/>
          <p:cNvSpPr/>
          <p:nvPr/>
        </p:nvSpPr>
        <p:spPr>
          <a:xfrm>
            <a:off x="7482840" y="4499790"/>
            <a:ext cx="3992880" cy="1477328"/>
          </a:xfrm>
          <a:prstGeom prst="rect">
            <a:avLst/>
          </a:prstGeom>
          <a:solidFill>
            <a:schemeClr val="lt1"/>
          </a:solidFill>
          <a:ln cap="rnd" cmpd="sng" w="1587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entury Gothic"/>
                <a:ea typeface="Century Gothic"/>
                <a:cs typeface="Century Gothic"/>
                <a:sym typeface="Century Gothic"/>
              </a:rPr>
              <a:t># both step and EPSP-like currents</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syn</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imax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0.5</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stim</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amp </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 </a:t>
            </a:r>
            <a:r>
              <a:rPr b="0" i="0" lang="en-US" sz="1800" u="none" cap="none" strike="noStrike">
                <a:solidFill>
                  <a:srgbClr val="666666"/>
                </a:solidFill>
                <a:latin typeface="Century Gothic"/>
                <a:ea typeface="Century Gothic"/>
                <a:cs typeface="Century Gothic"/>
                <a:sym typeface="Century Gothic"/>
              </a:rPr>
              <a:t>1.9</a:t>
            </a:r>
            <a:r>
              <a:rPr b="0" i="0" lang="en-US" sz="1800" u="none" cap="none" strike="noStrike">
                <a:solidFill>
                  <a:schemeClr val="dk1"/>
                </a:solidFill>
                <a:latin typeface="Century Gothic"/>
                <a:ea typeface="Century Gothic"/>
                <a:cs typeface="Century Gothic"/>
                <a:sym typeface="Century Gothic"/>
              </a:rPr>
              <a:t>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h</a:t>
            </a:r>
            <a:r>
              <a:rPr b="0" i="0" lang="en-US" sz="1800" u="none" cap="none" strike="noStrike">
                <a:solidFill>
                  <a:srgbClr val="666666"/>
                </a:solidFill>
                <a:latin typeface="Century Gothic"/>
                <a:ea typeface="Century Gothic"/>
                <a:cs typeface="Century Gothic"/>
                <a:sym typeface="Century Gothic"/>
              </a:rPr>
              <a:t>.</a:t>
            </a:r>
            <a:r>
              <a:rPr b="0" i="0" lang="en-US" sz="1800" u="none" cap="none" strike="noStrike">
                <a:solidFill>
                  <a:schemeClr val="dk1"/>
                </a:solidFill>
                <a:latin typeface="Century Gothic"/>
                <a:ea typeface="Century Gothic"/>
                <a:cs typeface="Century Gothic"/>
                <a:sym typeface="Century Gothic"/>
              </a:rPr>
              <a:t>run() </a:t>
            </a:r>
            <a:endParaRPr/>
          </a:p>
          <a:p>
            <a:pPr indent="0" lvl="1" marL="457200" marR="0" rtl="0" algn="l">
              <a:spcBef>
                <a:spcPts val="0"/>
              </a:spcBef>
              <a:spcAft>
                <a:spcPts val="0"/>
              </a:spcAft>
              <a:buNone/>
            </a:pPr>
            <a:r>
              <a:rPr b="0" i="0" lang="en-US" sz="1800" u="none" cap="none" strike="noStrike">
                <a:solidFill>
                  <a:schemeClr val="dk1"/>
                </a:solidFill>
                <a:latin typeface="Century Gothic"/>
                <a:ea typeface="Century Gothic"/>
                <a:cs typeface="Century Gothic"/>
                <a:sym typeface="Century Gothic"/>
              </a:rPr>
              <a:t>plot_result(...) </a:t>
            </a:r>
            <a:endParaRPr b="0" i="0" sz="1800" u="none" cap="none" strike="noStrike">
              <a:solidFill>
                <a:schemeClr val="dk1"/>
              </a:solidFill>
              <a:latin typeface="Century Gothic"/>
              <a:ea typeface="Century Gothic"/>
              <a:cs typeface="Century Gothic"/>
              <a:sym typeface="Century Gothic"/>
            </a:endParaRPr>
          </a:p>
        </p:txBody>
      </p:sp>
      <p:sp>
        <p:nvSpPr>
          <p:cNvPr id="698" name="Google Shape;698;p57"/>
          <p:cNvSpPr txBox="1"/>
          <p:nvPr/>
        </p:nvSpPr>
        <p:spPr>
          <a:xfrm>
            <a:off x="227553" y="6273225"/>
            <a:ext cx="12039092" cy="58477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Models of Neocortical Layer 5b Pyramidal Cells Capturing a Wide Range of Dendritic and Perisomatic Active Properties</a:t>
            </a:r>
            <a:endParaRPr/>
          </a:p>
          <a:p>
            <a:pPr indent="0" lvl="0" marL="0" marR="0" rtl="0" algn="l">
              <a:spcBef>
                <a:spcPts val="0"/>
              </a:spcBef>
              <a:spcAft>
                <a:spcPts val="0"/>
              </a:spcAft>
              <a:buNone/>
            </a:pPr>
            <a:r>
              <a:rPr lang="en-US" sz="1600">
                <a:solidFill>
                  <a:schemeClr val="dk1"/>
                </a:solidFill>
                <a:latin typeface="Century Gothic"/>
                <a:ea typeface="Century Gothic"/>
                <a:cs typeface="Century Gothic"/>
                <a:sym typeface="Century Gothic"/>
              </a:rPr>
              <a:t>Etay Hay , Sean Hill, Felix Schürmann, Henry Markram, Idan Segev. PLOS Computational Biology 2011</a:t>
            </a:r>
            <a:endParaRPr/>
          </a:p>
        </p:txBody>
      </p:sp>
      <p:pic>
        <p:nvPicPr>
          <p:cNvPr id="699" name="Google Shape;699;p57"/>
          <p:cNvPicPr preferRelativeResize="0"/>
          <p:nvPr/>
        </p:nvPicPr>
        <p:blipFill rotWithShape="1">
          <a:blip r:embed="rId7">
            <a:alphaModFix/>
          </a:blip>
          <a:srcRect b="0" l="0" r="0" t="0"/>
          <a:stretch/>
        </p:blipFill>
        <p:spPr>
          <a:xfrm rot="-8893349">
            <a:off x="311709" y="2815744"/>
            <a:ext cx="715879" cy="102268"/>
          </a:xfrm>
          <a:prstGeom prst="rect">
            <a:avLst/>
          </a:prstGeom>
          <a:noFill/>
          <a:ln>
            <a:noFill/>
          </a:ln>
        </p:spPr>
      </p:pic>
      <p:pic>
        <p:nvPicPr>
          <p:cNvPr id="700" name="Google Shape;700;p57"/>
          <p:cNvPicPr preferRelativeResize="0"/>
          <p:nvPr/>
        </p:nvPicPr>
        <p:blipFill rotWithShape="1">
          <a:blip r:embed="rId8">
            <a:alphaModFix/>
          </a:blip>
          <a:srcRect b="0" l="0" r="0" t="0"/>
          <a:stretch/>
        </p:blipFill>
        <p:spPr>
          <a:xfrm rot="-8893349">
            <a:off x="464109" y="5490174"/>
            <a:ext cx="715879" cy="102268"/>
          </a:xfrm>
          <a:prstGeom prst="rect">
            <a:avLst/>
          </a:prstGeom>
          <a:noFill/>
          <a:ln>
            <a:noFill/>
          </a:ln>
        </p:spPr>
      </p:pic>
      <p:sp>
        <p:nvSpPr>
          <p:cNvPr id="701" name="Google Shape;701;p57"/>
          <p:cNvSpPr txBox="1"/>
          <p:nvPr/>
        </p:nvSpPr>
        <p:spPr>
          <a:xfrm rot="-5051753">
            <a:off x="3914" y="3837844"/>
            <a:ext cx="958917"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chemeClr val="dk1"/>
                </a:solidFill>
                <a:latin typeface="Century Gothic"/>
                <a:ea typeface="Century Gothic"/>
                <a:cs typeface="Century Gothic"/>
                <a:sym typeface="Century Gothic"/>
              </a:rPr>
              <a:t>Recording</a:t>
            </a:r>
            <a:endParaRPr/>
          </a:p>
        </p:txBody>
      </p:sp>
      <p:cxnSp>
        <p:nvCxnSpPr>
          <p:cNvPr id="702" name="Google Shape;702;p57"/>
          <p:cNvCxnSpPr>
            <a:stCxn id="701" idx="3"/>
          </p:cNvCxnSpPr>
          <p:nvPr/>
        </p:nvCxnSpPr>
        <p:spPr>
          <a:xfrm rot="10800000">
            <a:off x="490759" y="2861243"/>
            <a:ext cx="41100" cy="638100"/>
          </a:xfrm>
          <a:prstGeom prst="straightConnector1">
            <a:avLst/>
          </a:prstGeom>
          <a:noFill/>
          <a:ln cap="rnd" cmpd="sng" w="9525">
            <a:solidFill>
              <a:srgbClr val="323232"/>
            </a:solidFill>
            <a:prstDash val="solid"/>
            <a:round/>
            <a:headEnd len="sm" w="sm" type="none"/>
            <a:tailEnd len="med" w="med" type="triangle"/>
          </a:ln>
        </p:spPr>
      </p:cxnSp>
      <p:cxnSp>
        <p:nvCxnSpPr>
          <p:cNvPr id="703" name="Google Shape;703;p57"/>
          <p:cNvCxnSpPr/>
          <p:nvPr/>
        </p:nvCxnSpPr>
        <p:spPr>
          <a:xfrm>
            <a:off x="490836" y="4467351"/>
            <a:ext cx="99099" cy="753578"/>
          </a:xfrm>
          <a:prstGeom prst="straightConnector1">
            <a:avLst/>
          </a:prstGeom>
          <a:noFill/>
          <a:ln cap="rnd" cmpd="sng" w="9525">
            <a:solidFill>
              <a:srgbClr val="323232"/>
            </a:solidFill>
            <a:prstDash val="solid"/>
            <a:round/>
            <a:headEnd len="sm" w="sm" type="none"/>
            <a:tailEnd len="med" w="med" type="triangle"/>
          </a:ln>
        </p:spPr>
      </p:cxnSp>
      <p:sp>
        <p:nvSpPr>
          <p:cNvPr id="704" name="Google Shape;704;p57"/>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2</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174" name="Shape 174"/>
        <p:cNvGrpSpPr/>
        <p:nvPr/>
      </p:nvGrpSpPr>
      <p:grpSpPr>
        <a:xfrm>
          <a:off x="0" y="0"/>
          <a:ext cx="0" cy="0"/>
          <a:chOff x="0" y="0"/>
          <a:chExt cx="0" cy="0"/>
        </a:xfrm>
      </p:grpSpPr>
      <p:sp>
        <p:nvSpPr>
          <p:cNvPr id="175" name="Google Shape;175;p22"/>
          <p:cNvSpPr txBox="1"/>
          <p:nvPr>
            <p:ph idx="1" type="body"/>
          </p:nvPr>
        </p:nvSpPr>
        <p:spPr>
          <a:xfrm>
            <a:off x="287248" y="1106125"/>
            <a:ext cx="11068200" cy="5751900"/>
          </a:xfrm>
          <a:prstGeom prst="rect">
            <a:avLst/>
          </a:prstGeom>
          <a:noFill/>
          <a:ln>
            <a:noFill/>
          </a:ln>
        </p:spPr>
        <p:txBody>
          <a:bodyPr anchorCtr="0" anchor="t" bIns="45700" lIns="91425" spcFirstLastPara="1" rIns="91425" wrap="square" tIns="45700">
            <a:noAutofit/>
          </a:bodyPr>
          <a:lstStyle/>
          <a:p>
            <a:pPr indent="-342900" lvl="0" marL="457200" rtl="0" algn="l">
              <a:lnSpc>
                <a:spcPct val="150000"/>
              </a:lnSpc>
              <a:spcBef>
                <a:spcPts val="1000"/>
              </a:spcBef>
              <a:spcAft>
                <a:spcPts val="0"/>
              </a:spcAft>
              <a:buSzPts val="1800"/>
              <a:buChar char="🠶"/>
            </a:pPr>
            <a:r>
              <a:rPr lang="en-US"/>
              <a:t>in every programing </a:t>
            </a:r>
            <a:r>
              <a:rPr lang="en-US"/>
              <a:t>language, there are build in object: int, float string char etc.</a:t>
            </a:r>
            <a:endParaRPr/>
          </a:p>
          <a:p>
            <a:pPr indent="-342900" lvl="0" marL="457200" rtl="0" algn="l">
              <a:lnSpc>
                <a:spcPct val="150000"/>
              </a:lnSpc>
              <a:spcBef>
                <a:spcPts val="0"/>
              </a:spcBef>
              <a:spcAft>
                <a:spcPts val="0"/>
              </a:spcAft>
              <a:buSzPts val="1800"/>
              <a:buChar char="🠶"/>
            </a:pPr>
            <a:r>
              <a:rPr lang="en-US"/>
              <a:t>in object oriented programming, we can choose to create new  objects that will have new properties, like to create current clamp that will have an float parameter for amplitude.</a:t>
            </a:r>
            <a:endParaRPr/>
          </a:p>
          <a:p>
            <a:pPr indent="-342900" lvl="0" marL="457200" rtl="0" algn="l">
              <a:lnSpc>
                <a:spcPct val="150000"/>
              </a:lnSpc>
              <a:spcBef>
                <a:spcPts val="0"/>
              </a:spcBef>
              <a:spcAft>
                <a:spcPts val="0"/>
              </a:spcAft>
              <a:buSzPts val="1800"/>
              <a:buChar char="🠶"/>
            </a:pPr>
            <a:r>
              <a:rPr lang="en-US"/>
              <a:t>in the computer this makes a new idea on pointers. the idea is that the data is saved somewhere and i can access it if i now where it is.</a:t>
            </a:r>
            <a:endParaRPr/>
          </a:p>
          <a:p>
            <a:pPr indent="-342900" lvl="0" marL="457200" rtl="0" algn="l">
              <a:lnSpc>
                <a:spcPct val="150000"/>
              </a:lnSpc>
              <a:spcBef>
                <a:spcPts val="0"/>
              </a:spcBef>
              <a:spcAft>
                <a:spcPts val="0"/>
              </a:spcAft>
              <a:buSzPts val="1800"/>
              <a:buChar char="🠶"/>
            </a:pPr>
            <a:r>
              <a:rPr lang="en-US"/>
              <a:t>Encapsulation: in other coding </a:t>
            </a:r>
            <a:r>
              <a:rPr lang="en-US"/>
              <a:t>languages, some of the data is not publicly available, and it’s says, it’s private, we can access the data only from the object itself.</a:t>
            </a:r>
            <a:endParaRPr/>
          </a:p>
          <a:p>
            <a:pPr indent="-342900" lvl="0" marL="457200" rtl="0" algn="l">
              <a:lnSpc>
                <a:spcPct val="150000"/>
              </a:lnSpc>
              <a:spcBef>
                <a:spcPts val="0"/>
              </a:spcBef>
              <a:spcAft>
                <a:spcPts val="0"/>
              </a:spcAft>
              <a:buSzPts val="1800"/>
              <a:buChar char="🠶"/>
            </a:pPr>
            <a:r>
              <a:rPr lang="en-US"/>
              <a:t>in neuron there is a game with pointers that we need to do sometime in order to get some data that is not “public”, like the section parent or childrens.  </a:t>
            </a:r>
            <a:endParaRPr/>
          </a:p>
          <a:p>
            <a:pPr indent="0" lvl="0" marL="0" rtl="0" algn="l">
              <a:lnSpc>
                <a:spcPct val="90000"/>
              </a:lnSpc>
              <a:spcBef>
                <a:spcPts val="1000"/>
              </a:spcBef>
              <a:spcAft>
                <a:spcPts val="0"/>
              </a:spcAft>
              <a:buSzPts val="1800"/>
              <a:buNone/>
            </a:pPr>
            <a:r>
              <a:t/>
            </a:r>
            <a:endParaRPr/>
          </a:p>
        </p:txBody>
      </p:sp>
      <p:sp>
        <p:nvSpPr>
          <p:cNvPr id="176" name="Google Shape;176;p22"/>
          <p:cNvSpPr txBox="1"/>
          <p:nvPr>
            <p:ph type="title"/>
          </p:nvPr>
        </p:nvSpPr>
        <p:spPr>
          <a:xfrm>
            <a:off x="203649" y="0"/>
            <a:ext cx="10329600" cy="518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40"/>
              <a:buFont typeface="Century Gothic"/>
              <a:buNone/>
            </a:pPr>
            <a:r>
              <a:rPr lang="en-US" sz="3240"/>
              <a:t>Introduction - object oriented programming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58"/>
          <p:cNvSpPr txBox="1"/>
          <p:nvPr>
            <p:ph type="title"/>
          </p:nvPr>
        </p:nvSpPr>
        <p:spPr>
          <a:xfrm>
            <a:off x="173181" y="0"/>
            <a:ext cx="10009909" cy="99261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Timed inhibition</a:t>
            </a:r>
            <a:endParaRPr/>
          </a:p>
        </p:txBody>
      </p:sp>
      <p:sp>
        <p:nvSpPr>
          <p:cNvPr id="710" name="Google Shape;710;p58"/>
          <p:cNvSpPr txBox="1"/>
          <p:nvPr/>
        </p:nvSpPr>
        <p:spPr>
          <a:xfrm>
            <a:off x="173181" y="5910728"/>
            <a:ext cx="10683551"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Timed Synaptic Inhibition Shapes NMDA Spikes, Influencing Local Dendritic Processing and Global I/O Properties of Cortical Neurons</a:t>
            </a:r>
            <a:endParaRPr/>
          </a:p>
          <a:p>
            <a:pPr indent="0" lvl="0" marL="0" marR="0" rtl="0" algn="l">
              <a:spcBef>
                <a:spcPts val="0"/>
              </a:spcBef>
              <a:spcAft>
                <a:spcPts val="0"/>
              </a:spcAft>
              <a:buNone/>
            </a:pPr>
            <a:r>
              <a:rPr lang="en-US" sz="1800">
                <a:solidFill>
                  <a:schemeClr val="dk1"/>
                </a:solidFill>
                <a:latin typeface="Century Gothic"/>
                <a:ea typeface="Century Gothic"/>
                <a:cs typeface="Century Gothic"/>
                <a:sym typeface="Century Gothic"/>
              </a:rPr>
              <a:t>Michael Doron, Giuseppe Chindemi, Eilif Muller, Henry Markram, Idan Segev. Cell Reports 2017</a:t>
            </a:r>
            <a:endParaRPr/>
          </a:p>
        </p:txBody>
      </p:sp>
      <p:pic>
        <p:nvPicPr>
          <p:cNvPr id="711" name="Google Shape;711;p58"/>
          <p:cNvPicPr preferRelativeResize="0"/>
          <p:nvPr/>
        </p:nvPicPr>
        <p:blipFill rotWithShape="1">
          <a:blip r:embed="rId3">
            <a:alphaModFix/>
          </a:blip>
          <a:srcRect b="0" l="0" r="0" t="0"/>
          <a:stretch/>
        </p:blipFill>
        <p:spPr>
          <a:xfrm>
            <a:off x="3199845" y="992618"/>
            <a:ext cx="7357593" cy="4598496"/>
          </a:xfrm>
          <a:prstGeom prst="rect">
            <a:avLst/>
          </a:prstGeom>
          <a:noFill/>
          <a:ln>
            <a:noFill/>
          </a:ln>
        </p:spPr>
      </p:pic>
      <p:pic>
        <p:nvPicPr>
          <p:cNvPr id="712" name="Google Shape;712;p58"/>
          <p:cNvPicPr preferRelativeResize="0"/>
          <p:nvPr/>
        </p:nvPicPr>
        <p:blipFill rotWithShape="1">
          <a:blip r:embed="rId4">
            <a:alphaModFix/>
          </a:blip>
          <a:srcRect b="0" l="0" r="0" t="0"/>
          <a:stretch/>
        </p:blipFill>
        <p:spPr>
          <a:xfrm>
            <a:off x="173181" y="1086785"/>
            <a:ext cx="3026664" cy="4746016"/>
          </a:xfrm>
          <a:prstGeom prst="rect">
            <a:avLst/>
          </a:prstGeom>
          <a:noFill/>
          <a:ln>
            <a:noFill/>
          </a:ln>
        </p:spPr>
      </p:pic>
      <p:pic>
        <p:nvPicPr>
          <p:cNvPr id="713" name="Google Shape;713;p58"/>
          <p:cNvPicPr preferRelativeResize="0"/>
          <p:nvPr/>
        </p:nvPicPr>
        <p:blipFill rotWithShape="1">
          <a:blip r:embed="rId5">
            <a:alphaModFix/>
          </a:blip>
          <a:srcRect b="0" l="0" r="0" t="0"/>
          <a:stretch/>
        </p:blipFill>
        <p:spPr>
          <a:xfrm>
            <a:off x="3199845" y="775942"/>
            <a:ext cx="8186370" cy="576072"/>
          </a:xfrm>
          <a:prstGeom prst="rect">
            <a:avLst/>
          </a:prstGeom>
          <a:noFill/>
          <a:ln>
            <a:noFill/>
          </a:ln>
        </p:spPr>
      </p:pic>
      <p:sp>
        <p:nvSpPr>
          <p:cNvPr id="714" name="Google Shape;714;p58"/>
          <p:cNvSpPr/>
          <p:nvPr/>
        </p:nvSpPr>
        <p:spPr>
          <a:xfrm>
            <a:off x="7073239" y="1443368"/>
            <a:ext cx="3535496" cy="385577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pic>
        <p:nvPicPr>
          <p:cNvPr id="715" name="Google Shape;715;p58"/>
          <p:cNvPicPr preferRelativeResize="0"/>
          <p:nvPr/>
        </p:nvPicPr>
        <p:blipFill rotWithShape="1">
          <a:blip r:embed="rId6">
            <a:alphaModFix/>
          </a:blip>
          <a:srcRect b="0" l="0" r="0" t="0"/>
          <a:stretch/>
        </p:blipFill>
        <p:spPr>
          <a:xfrm>
            <a:off x="7191457" y="1576108"/>
            <a:ext cx="3468574" cy="3767369"/>
          </a:xfrm>
          <a:prstGeom prst="rect">
            <a:avLst/>
          </a:prstGeom>
          <a:noFill/>
          <a:ln>
            <a:noFill/>
          </a:ln>
        </p:spPr>
      </p:pic>
      <p:sp>
        <p:nvSpPr>
          <p:cNvPr id="716" name="Google Shape;716;p58"/>
          <p:cNvSpPr/>
          <p:nvPr/>
        </p:nvSpPr>
        <p:spPr>
          <a:xfrm>
            <a:off x="3440317" y="775942"/>
            <a:ext cx="7416415" cy="53629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17" name="Google Shape;717;p58"/>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Century Gothic"/>
                <a:ea typeface="Century Gothic"/>
                <a:cs typeface="Century Gothic"/>
                <a:sym typeface="Century Gothic"/>
              </a:rPr>
              <a:t>3</a:t>
            </a:r>
            <a:endParaRPr b="1" sz="1800">
              <a:solidFill>
                <a:srgbClr val="FFFFFF"/>
              </a:solidFill>
              <a:latin typeface="Century Gothic"/>
              <a:ea typeface="Century Gothic"/>
              <a:cs typeface="Century Gothic"/>
              <a:sym typeface="Century Gothic"/>
            </a:endParaRPr>
          </a:p>
        </p:txBody>
      </p:sp>
      <p:sp>
        <p:nvSpPr>
          <p:cNvPr id="718" name="Google Shape;718;p58"/>
          <p:cNvSpPr txBox="1"/>
          <p:nvPr/>
        </p:nvSpPr>
        <p:spPr>
          <a:xfrm>
            <a:off x="10829350" y="113900"/>
            <a:ext cx="11946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3C47D"/>
                </a:solidFill>
                <a:latin typeface="Century Gothic"/>
                <a:ea typeface="Century Gothic"/>
                <a:cs typeface="Century Gothic"/>
                <a:sym typeface="Century Gothic"/>
              </a:rPr>
              <a:t>paper 3</a:t>
            </a:r>
            <a:endParaRPr b="1" sz="1800">
              <a:solidFill>
                <a:srgbClr val="93C47D"/>
              </a:solidFill>
              <a:latin typeface="Century Gothic"/>
              <a:ea typeface="Century Gothic"/>
              <a:cs typeface="Century Gothic"/>
              <a:sym typeface="Century Goth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1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sp>
        <p:nvSpPr>
          <p:cNvPr id="723" name="Google Shape;723;p59"/>
          <p:cNvSpPr txBox="1"/>
          <p:nvPr>
            <p:ph type="title"/>
          </p:nvPr>
        </p:nvSpPr>
        <p:spPr>
          <a:xfrm>
            <a:off x="173181" y="0"/>
            <a:ext cx="100098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a:t>
            </a:r>
            <a:endParaRPr/>
          </a:p>
        </p:txBody>
      </p:sp>
      <p:pic>
        <p:nvPicPr>
          <p:cNvPr id="724" name="Google Shape;724;p59"/>
          <p:cNvPicPr preferRelativeResize="0"/>
          <p:nvPr/>
        </p:nvPicPr>
        <p:blipFill rotWithShape="1">
          <a:blip r:embed="rId3">
            <a:alphaModFix/>
          </a:blip>
          <a:srcRect b="0" l="0" r="0" t="0"/>
          <a:stretch/>
        </p:blipFill>
        <p:spPr>
          <a:xfrm>
            <a:off x="3199845" y="775942"/>
            <a:ext cx="8186369" cy="576072"/>
          </a:xfrm>
          <a:prstGeom prst="rect">
            <a:avLst/>
          </a:prstGeom>
          <a:noFill/>
          <a:ln>
            <a:noFill/>
          </a:ln>
        </p:spPr>
      </p:pic>
      <p:sp>
        <p:nvSpPr>
          <p:cNvPr id="725" name="Google Shape;725;p59"/>
          <p:cNvSpPr/>
          <p:nvPr/>
        </p:nvSpPr>
        <p:spPr>
          <a:xfrm>
            <a:off x="3440317" y="775942"/>
            <a:ext cx="7416300" cy="53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26" name="Google Shape;726;p59"/>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grpSp>
        <p:nvGrpSpPr>
          <p:cNvPr id="727" name="Google Shape;727;p59"/>
          <p:cNvGrpSpPr/>
          <p:nvPr/>
        </p:nvGrpSpPr>
        <p:grpSpPr>
          <a:xfrm>
            <a:off x="2706575" y="880775"/>
            <a:ext cx="5879175" cy="5000075"/>
            <a:chOff x="2401775" y="880775"/>
            <a:chExt cx="5879175" cy="5000075"/>
          </a:xfrm>
        </p:grpSpPr>
        <p:pic>
          <p:nvPicPr>
            <p:cNvPr id="728" name="Google Shape;728;p59"/>
            <p:cNvPicPr preferRelativeResize="0"/>
            <p:nvPr/>
          </p:nvPicPr>
          <p:blipFill rotWithShape="1">
            <a:blip r:embed="rId4">
              <a:alphaModFix/>
            </a:blip>
            <a:srcRect b="0" l="3381" r="0" t="0"/>
            <a:stretch/>
          </p:blipFill>
          <p:spPr>
            <a:xfrm rot="-5400000">
              <a:off x="2879425" y="403125"/>
              <a:ext cx="4923875" cy="5879175"/>
            </a:xfrm>
            <a:prstGeom prst="rect">
              <a:avLst/>
            </a:prstGeom>
            <a:noFill/>
            <a:ln>
              <a:noFill/>
            </a:ln>
          </p:spPr>
        </p:pic>
        <p:sp>
          <p:nvSpPr>
            <p:cNvPr id="729" name="Google Shape;729;p59"/>
            <p:cNvSpPr/>
            <p:nvPr/>
          </p:nvSpPr>
          <p:spPr>
            <a:xfrm>
              <a:off x="3171275" y="5434850"/>
              <a:ext cx="313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9"/>
            <p:cNvSpPr/>
            <p:nvPr/>
          </p:nvSpPr>
          <p:spPr>
            <a:xfrm>
              <a:off x="4500300" y="5533450"/>
              <a:ext cx="313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9"/>
            <p:cNvSpPr/>
            <p:nvPr/>
          </p:nvSpPr>
          <p:spPr>
            <a:xfrm>
              <a:off x="6329100" y="5533450"/>
              <a:ext cx="313800" cy="34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2" name="Google Shape;732;p59"/>
          <p:cNvSpPr/>
          <p:nvPr/>
        </p:nvSpPr>
        <p:spPr>
          <a:xfrm>
            <a:off x="4069975" y="999575"/>
            <a:ext cx="3003300" cy="3426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4"/>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6" name="Shape 736"/>
        <p:cNvGrpSpPr/>
        <p:nvPr/>
      </p:nvGrpSpPr>
      <p:grpSpPr>
        <a:xfrm>
          <a:off x="0" y="0"/>
          <a:ext cx="0" cy="0"/>
          <a:chOff x="0" y="0"/>
          <a:chExt cx="0" cy="0"/>
        </a:xfrm>
      </p:grpSpPr>
      <p:sp>
        <p:nvSpPr>
          <p:cNvPr id="737" name="Google Shape;737;p60"/>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problem definitions</a:t>
            </a:r>
            <a:endParaRPr/>
          </a:p>
        </p:txBody>
      </p:sp>
      <p:sp>
        <p:nvSpPr>
          <p:cNvPr id="738" name="Google Shape;738;p60"/>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39" name="Google Shape;739;p60"/>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40" name="Google Shape;740;p60"/>
          <p:cNvSpPr txBox="1"/>
          <p:nvPr/>
        </p:nvSpPr>
        <p:spPr>
          <a:xfrm>
            <a:off x="627525" y="1255050"/>
            <a:ext cx="11116200" cy="27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Century Gothic"/>
                <a:ea typeface="Century Gothic"/>
                <a:cs typeface="Century Gothic"/>
                <a:sym typeface="Century Gothic"/>
              </a:rPr>
              <a:t>in order to fit the model the first thing we need is a goal.</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what do we want the model to do? replicate spike times? have the same passive </a:t>
            </a:r>
            <a:r>
              <a:rPr lang="en-US">
                <a:latin typeface="Century Gothic"/>
                <a:ea typeface="Century Gothic"/>
                <a:cs typeface="Century Gothic"/>
                <a:sym typeface="Century Gothic"/>
              </a:rPr>
              <a:t>properties</a:t>
            </a:r>
            <a:r>
              <a:rPr lang="en-US">
                <a:latin typeface="Century Gothic"/>
                <a:ea typeface="Century Gothic"/>
                <a:cs typeface="Century Gothic"/>
                <a:sym typeface="Century Gothic"/>
              </a:rPr>
              <a:t>?  etc.</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for start we will take the case we want to have the same passive </a:t>
            </a:r>
            <a:r>
              <a:rPr lang="en-US">
                <a:latin typeface="Century Gothic"/>
                <a:ea typeface="Century Gothic"/>
                <a:cs typeface="Century Gothic"/>
                <a:sym typeface="Century Gothic"/>
              </a:rPr>
              <a:t>properties</a:t>
            </a:r>
            <a:r>
              <a:rPr lang="en-US">
                <a:latin typeface="Century Gothic"/>
                <a:ea typeface="Century Gothic"/>
                <a:cs typeface="Century Gothic"/>
                <a:sym typeface="Century Gothic"/>
              </a:rPr>
              <a:t> (Rm, Ra, Cm).</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next we find our constrain from the data =&gt; for now it will be the I-V traces and a short pulse of injection in the soma.</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now we can </a:t>
            </a:r>
            <a:r>
              <a:rPr lang="en-US">
                <a:latin typeface="Century Gothic"/>
                <a:ea typeface="Century Gothic"/>
                <a:cs typeface="Century Gothic"/>
                <a:sym typeface="Century Gothic"/>
              </a:rPr>
              <a:t>define an error function we will try to minimize, such as the difference of the minimum of the I-V traces and the graphs of the short pulse.</a:t>
            </a:r>
            <a:r>
              <a:rPr lang="en-US">
                <a:latin typeface="Century Gothic"/>
                <a:ea typeface="Century Gothic"/>
                <a:cs typeface="Century Gothic"/>
                <a:sym typeface="Century Gothic"/>
              </a:rPr>
              <a:t>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we will show a Gradient descent aproce for fitting, pay attention that we do that if we can assume the cell is passive so the error function is concave (we can linearize it), in other cases other </a:t>
            </a:r>
            <a:r>
              <a:rPr lang="en-US">
                <a:latin typeface="Century Gothic"/>
                <a:ea typeface="Century Gothic"/>
                <a:cs typeface="Century Gothic"/>
                <a:sym typeface="Century Gothic"/>
              </a:rPr>
              <a:t>algorithms</a:t>
            </a:r>
            <a:r>
              <a:rPr lang="en-US">
                <a:latin typeface="Century Gothic"/>
                <a:ea typeface="Century Gothic"/>
                <a:cs typeface="Century Gothic"/>
                <a:sym typeface="Century Gothic"/>
              </a:rPr>
              <a:t> will be needed.</a:t>
            </a:r>
            <a:endParaRPr>
              <a:latin typeface="Century Gothic"/>
              <a:ea typeface="Century Gothic"/>
              <a:cs typeface="Century Gothic"/>
              <a:sym typeface="Century Gothic"/>
            </a:endParaRPr>
          </a:p>
        </p:txBody>
      </p:sp>
      <p:pic>
        <p:nvPicPr>
          <p:cNvPr id="741" name="Google Shape;741;p60"/>
          <p:cNvPicPr preferRelativeResize="0"/>
          <p:nvPr/>
        </p:nvPicPr>
        <p:blipFill>
          <a:blip r:embed="rId3">
            <a:alphaModFix/>
          </a:blip>
          <a:stretch>
            <a:fillRect/>
          </a:stretch>
        </p:blipFill>
        <p:spPr>
          <a:xfrm>
            <a:off x="3886200" y="4141650"/>
            <a:ext cx="4462925" cy="2437000"/>
          </a:xfrm>
          <a:prstGeom prst="rect">
            <a:avLst/>
          </a:prstGeom>
          <a:noFill/>
          <a:ln>
            <a:noFill/>
          </a:ln>
        </p:spPr>
      </p:pic>
      <p:sp>
        <p:nvSpPr>
          <p:cNvPr id="742" name="Google Shape;742;p60"/>
          <p:cNvSpPr/>
          <p:nvPr/>
        </p:nvSpPr>
        <p:spPr>
          <a:xfrm>
            <a:off x="6173325" y="4404300"/>
            <a:ext cx="1931400" cy="1733100"/>
          </a:xfrm>
          <a:prstGeom prst="noSmoking">
            <a:avLst>
              <a:gd fmla="val 1875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000"/>
                                        <p:tgtEl>
                                          <p:spTgt spid="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000"/>
                                        <p:tgtEl>
                                          <p:spTgt spid="7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61"/>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setting the model</a:t>
            </a:r>
            <a:endParaRPr/>
          </a:p>
        </p:txBody>
      </p:sp>
      <p:pic>
        <p:nvPicPr>
          <p:cNvPr id="748" name="Google Shape;748;p61"/>
          <p:cNvPicPr preferRelativeResize="0"/>
          <p:nvPr/>
        </p:nvPicPr>
        <p:blipFill rotWithShape="1">
          <a:blip r:embed="rId3">
            <a:alphaModFix/>
          </a:blip>
          <a:srcRect b="0" l="0" r="0" t="0"/>
          <a:stretch/>
        </p:blipFill>
        <p:spPr>
          <a:xfrm>
            <a:off x="3199845" y="775942"/>
            <a:ext cx="8186369" cy="576072"/>
          </a:xfrm>
          <a:prstGeom prst="rect">
            <a:avLst/>
          </a:prstGeom>
          <a:noFill/>
          <a:ln>
            <a:noFill/>
          </a:ln>
        </p:spPr>
      </p:pic>
      <p:sp>
        <p:nvSpPr>
          <p:cNvPr id="749" name="Google Shape;749;p61"/>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50" name="Google Shape;750;p61"/>
          <p:cNvSpPr/>
          <p:nvPr/>
        </p:nvSpPr>
        <p:spPr>
          <a:xfrm>
            <a:off x="3440317" y="775942"/>
            <a:ext cx="7416300" cy="53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51" name="Google Shape;751;p61"/>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52" name="Google Shape;752;p61"/>
          <p:cNvSpPr txBox="1"/>
          <p:nvPr/>
        </p:nvSpPr>
        <p:spPr>
          <a:xfrm>
            <a:off x="627525" y="1255050"/>
            <a:ext cx="5166000" cy="49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#we use a hoc template in order to load the morphology</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from neuron import h, gui</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post_morph_dir = "morph.swc"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h.load_file("import3d.hoc")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h.load_file("nrngui.hoc")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h("objref cell, tobj")</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morph_file = post_morph_dir</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model_file = "template_model"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model_path =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h.load_file(model_file + ".hoc")</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h.execute("cell = new " + model_file + "()")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nl = h.Import3d_SWC_read()</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nl.quiet = 1</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nl.input(morph_file)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imprt = h.Import3d_GUI(nl, 0)</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imprt.instantiate(h.cell)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 = h.cell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cell.geom_nseg()</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cell.delete_axon()</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cell.biophys()</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753" name="Google Shape;753;p61"/>
          <p:cNvSpPr txBox="1"/>
          <p:nvPr/>
        </p:nvSpPr>
        <p:spPr>
          <a:xfrm>
            <a:off x="6799725" y="1255050"/>
            <a:ext cx="4863300" cy="9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#inserting passive </a:t>
            </a:r>
            <a:r>
              <a:rPr lang="en-US">
                <a:solidFill>
                  <a:srgbClr val="4F9192"/>
                </a:solidFill>
                <a:latin typeface="Century Gothic"/>
                <a:ea typeface="Century Gothic"/>
                <a:cs typeface="Century Gothic"/>
                <a:sym typeface="Century Gothic"/>
              </a:rPr>
              <a:t>mechanism</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for sec in postCell.all:</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    sec.insert("pas")</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754" name="Google Shape;754;p61"/>
          <p:cNvPicPr preferRelativeResize="0"/>
          <p:nvPr/>
        </p:nvPicPr>
        <p:blipFill>
          <a:blip r:embed="rId4">
            <a:alphaModFix/>
          </a:blip>
          <a:stretch>
            <a:fillRect/>
          </a:stretch>
        </p:blipFill>
        <p:spPr>
          <a:xfrm>
            <a:off x="9849254" y="1590538"/>
            <a:ext cx="2063300" cy="4293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48"/>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5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sp>
        <p:nvSpPr>
          <p:cNvPr id="759" name="Google Shape;759;p62"/>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load the data</a:t>
            </a:r>
            <a:endParaRPr/>
          </a:p>
        </p:txBody>
      </p:sp>
      <p:pic>
        <p:nvPicPr>
          <p:cNvPr id="760" name="Google Shape;760;p62"/>
          <p:cNvPicPr preferRelativeResize="0"/>
          <p:nvPr/>
        </p:nvPicPr>
        <p:blipFill rotWithShape="1">
          <a:blip r:embed="rId3">
            <a:alphaModFix/>
          </a:blip>
          <a:srcRect b="0" l="0" r="0" t="0"/>
          <a:stretch/>
        </p:blipFill>
        <p:spPr>
          <a:xfrm>
            <a:off x="3199845" y="775942"/>
            <a:ext cx="8186369" cy="576072"/>
          </a:xfrm>
          <a:prstGeom prst="rect">
            <a:avLst/>
          </a:prstGeom>
          <a:noFill/>
          <a:ln>
            <a:noFill/>
          </a:ln>
        </p:spPr>
      </p:pic>
      <p:sp>
        <p:nvSpPr>
          <p:cNvPr id="761" name="Google Shape;761;p62"/>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62" name="Google Shape;762;p62"/>
          <p:cNvSpPr/>
          <p:nvPr/>
        </p:nvSpPr>
        <p:spPr>
          <a:xfrm>
            <a:off x="3440317" y="775942"/>
            <a:ext cx="7416300" cy="536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63" name="Google Shape;763;p62"/>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64" name="Google Shape;764;p62"/>
          <p:cNvSpPr txBox="1"/>
          <p:nvPr/>
        </p:nvSpPr>
        <p:spPr>
          <a:xfrm>
            <a:off x="627525" y="1102650"/>
            <a:ext cx="5166000" cy="49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rgbClr val="4F9192"/>
                </a:solidFill>
                <a:latin typeface="Century Gothic"/>
                <a:ea typeface="Century Gothic"/>
                <a:cs typeface="Century Gothic"/>
                <a:sym typeface="Century Gothic"/>
              </a:rPr>
              <a:t>######################################</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rgbClr val="4F9192"/>
                </a:solidFill>
                <a:latin typeface="Century Gothic"/>
                <a:ea typeface="Century Gothic"/>
                <a:cs typeface="Century Gothic"/>
                <a:sym typeface="Century Gothic"/>
              </a:rPr>
              <a:t># load the data and see what we have</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long_pulse = "long_pulse.txt"</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M1 = np.loadtxt(long_pulse)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M1[:,1] -= M1[:,1][0]</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inj1, inj1_start, inj1_end = </a:t>
            </a:r>
            <a:r>
              <a:rPr lang="en-US">
                <a:solidFill>
                  <a:srgbClr val="FF9900"/>
                </a:solidFill>
                <a:latin typeface="Century Gothic"/>
                <a:ea typeface="Century Gothic"/>
                <a:cs typeface="Century Gothic"/>
                <a:sym typeface="Century Gothic"/>
              </a:rPr>
              <a:t>get_inj</a:t>
            </a:r>
            <a:r>
              <a:rPr lang="en-US">
                <a:latin typeface="Century Gothic"/>
                <a:ea typeface="Century Gothic"/>
                <a:cs typeface="Century Gothic"/>
                <a:sym typeface="Century Gothic"/>
              </a:rPr>
              <a:t>(M1[:,0], M1[:,1], M1[:,2])</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E_PAS1 = np.mean(M1[:,2][:200]) # get e pas as the mean of the start of the trace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short_pulse = "short_pulse.txt"</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M2 = np.loadtxt(short_pulse)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E_PAS2 = np.median(M2[:,2][:200]) # get e pas as the mean of the start of the trace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inj2, inj2_start, inj2_end = </a:t>
            </a:r>
            <a:r>
              <a:rPr lang="en-US">
                <a:solidFill>
                  <a:srgbClr val="FF9900"/>
                </a:solidFill>
                <a:latin typeface="Century Gothic"/>
                <a:ea typeface="Century Gothic"/>
                <a:cs typeface="Century Gothic"/>
                <a:sym typeface="Century Gothic"/>
              </a:rPr>
              <a:t>get_inj</a:t>
            </a:r>
            <a:r>
              <a:rPr lang="en-US">
                <a:latin typeface="Century Gothic"/>
                <a:ea typeface="Century Gothic"/>
                <a:cs typeface="Century Gothic"/>
                <a:sym typeface="Century Gothic"/>
              </a:rPr>
              <a:t>(M2[:,0], M2[:,1], M2[:,2])</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765" name="Google Shape;765;p62"/>
          <p:cNvSpPr txBox="1"/>
          <p:nvPr/>
        </p:nvSpPr>
        <p:spPr>
          <a:xfrm>
            <a:off x="5959300" y="1102650"/>
            <a:ext cx="5398800" cy="429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#plotting</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fig, ax = plt.subplots(2,2)</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plt.subplots_adjust(hspace = 0.5, wspace = 0.5)</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ax[0][0].set_title("voltage long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ax[0][0].plot(M1[:,0], M1[:,2],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ax[1][0].set_title("injection long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ax[1][0].plot(M1[:,0], M1[:,1],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ax[0][1].set_title("voltage short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ax[0][1].plot(M2[:,0], M2[:,2],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ax[1][1].set_title("injection short pulse")</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ax[1][1].plot(M2[:,0], M2[:,1], color="k")</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ax[0][0].set_ylabel("V (mV)")</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ax[1][0].set_ylabel("I (pA)")</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ax[1][1].set_xlabel("time (ms)")</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ax[1][0].set_xlabel("time (ms)")</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latin typeface="Century Gothic"/>
                <a:ea typeface="Century Gothic"/>
                <a:cs typeface="Century Gothic"/>
                <a:sym typeface="Century Gothic"/>
              </a:rPr>
              <a:t>plt.show()</a:t>
            </a:r>
            <a:endParaRPr>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pic>
        <p:nvPicPr>
          <p:cNvPr id="766" name="Google Shape;766;p62"/>
          <p:cNvPicPr preferRelativeResize="0"/>
          <p:nvPr/>
        </p:nvPicPr>
        <p:blipFill>
          <a:blip r:embed="rId4">
            <a:alphaModFix/>
          </a:blip>
          <a:stretch>
            <a:fillRect/>
          </a:stretch>
        </p:blipFill>
        <p:spPr>
          <a:xfrm>
            <a:off x="8739400" y="4151325"/>
            <a:ext cx="3259850" cy="2533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60"/>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1"/>
                                          </p:stCondLst>
                                        </p:cTn>
                                        <p:tgtEl>
                                          <p:spTgt spid="76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0" name="Shape 770"/>
        <p:cNvGrpSpPr/>
        <p:nvPr/>
      </p:nvGrpSpPr>
      <p:grpSpPr>
        <a:xfrm>
          <a:off x="0" y="0"/>
          <a:ext cx="0" cy="0"/>
          <a:chOff x="0" y="0"/>
          <a:chExt cx="0" cy="0"/>
        </a:xfrm>
      </p:grpSpPr>
      <p:sp>
        <p:nvSpPr>
          <p:cNvPr id="771" name="Google Shape;771;p63"/>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setting some helper functions</a:t>
            </a:r>
            <a:endParaRPr/>
          </a:p>
        </p:txBody>
      </p:sp>
      <p:sp>
        <p:nvSpPr>
          <p:cNvPr id="772" name="Google Shape;772;p63"/>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73" name="Google Shape;773;p63"/>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74" name="Google Shape;774;p63"/>
          <p:cNvSpPr txBox="1"/>
          <p:nvPr/>
        </p:nvSpPr>
        <p:spPr>
          <a:xfrm>
            <a:off x="627525" y="1255050"/>
            <a:ext cx="5166000" cy="17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 function to find the data we need from the traces</a:t>
            </a:r>
            <a:endParaRPr>
              <a:latin typeface="Century Gothic"/>
              <a:ea typeface="Century Gothic"/>
              <a:cs typeface="Century Gothic"/>
              <a:sym typeface="Century Gothic"/>
            </a:endParaRPr>
          </a:p>
          <a:p>
            <a:pPr indent="0" lvl="0" marL="0" rtl="0" algn="l">
              <a:spcBef>
                <a:spcPts val="0"/>
              </a:spcBef>
              <a:spcAft>
                <a:spcPts val="0"/>
              </a:spcAft>
              <a:buNone/>
            </a:pPr>
            <a:r>
              <a:rPr b="1" lang="en-US">
                <a:solidFill>
                  <a:srgbClr val="0000FF"/>
                </a:solidFill>
                <a:latin typeface="Century Gothic"/>
                <a:ea typeface="Century Gothic"/>
                <a:cs typeface="Century Gothic"/>
                <a:sym typeface="Century Gothic"/>
              </a:rPr>
              <a:t>def</a:t>
            </a:r>
            <a:r>
              <a:rPr lang="en-US">
                <a:latin typeface="Century Gothic"/>
                <a:ea typeface="Century Gothic"/>
                <a:cs typeface="Century Gothic"/>
                <a:sym typeface="Century Gothic"/>
              </a:rPr>
              <a:t> get_inj(T,I,V):</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I_abs = np.abs(I)</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inj_start = np.where(I_abs &gt; I_abs.max() / 4.0)[0][0]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inj_end = np.where(I_abs &gt; I_abs.max() / 4.0)[0][-1]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inj = np.median(I[inj_start:inj_end]) / 1000.0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return inj, T[inj_start], T[inj_end]</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#some constants</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lang="en-US">
                <a:solidFill>
                  <a:schemeClr val="dk1"/>
                </a:solidFill>
                <a:latin typeface="Century Gothic"/>
                <a:ea typeface="Century Gothic"/>
                <a:cs typeface="Century Gothic"/>
                <a:sym typeface="Century Gothic"/>
              </a:rPr>
              <a:t>F_factor = 1.5</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SPINE_START = 60</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775" name="Google Shape;775;p63"/>
          <p:cNvSpPr txBox="1"/>
          <p:nvPr/>
        </p:nvSpPr>
        <p:spPr>
          <a:xfrm>
            <a:off x="5681375" y="1255050"/>
            <a:ext cx="6320100" cy="499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 function to set the model parameters in the fitting</a:t>
            </a:r>
            <a:endParaRPr>
              <a:latin typeface="Century Gothic"/>
              <a:ea typeface="Century Gothic"/>
              <a:cs typeface="Century Gothic"/>
              <a:sym typeface="Century Gothic"/>
            </a:endParaRPr>
          </a:p>
          <a:p>
            <a:pPr indent="0" lvl="0" marL="0" rtl="0" algn="l">
              <a:spcBef>
                <a:spcPts val="0"/>
              </a:spcBef>
              <a:spcAft>
                <a:spcPts val="0"/>
              </a:spcAft>
              <a:buNone/>
            </a:pPr>
            <a:r>
              <a:rPr b="1" lang="en-US">
                <a:solidFill>
                  <a:srgbClr val="0000FF"/>
                </a:solidFill>
                <a:latin typeface="Century Gothic"/>
                <a:ea typeface="Century Gothic"/>
                <a:cs typeface="Century Gothic"/>
                <a:sym typeface="Century Gothic"/>
              </a:rPr>
              <a:t>def</a:t>
            </a:r>
            <a:r>
              <a:rPr lang="en-US">
                <a:latin typeface="Century Gothic"/>
                <a:ea typeface="Century Gothic"/>
                <a:cs typeface="Century Gothic"/>
                <a:sym typeface="Century Gothic"/>
              </a:rPr>
              <a:t> change_model_pas(CM=1, RA = 250, RM = 20000.0, E_PAS = -70):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h.distance(0, sec=cell.soma[0])</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sec in cell.all:</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sec.Ra = RA</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sec.cm = CM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sec.g_pas = 1.0 / RM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sec.e_pas = E_PAS</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sec in cell.basal:</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seg in sec:</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if h.distance(seg.x) &gt; SPINE_START: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seg.cm *= F_factor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seg.g_pas *= F_factor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sec in cell.apic:</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for seg in sec:</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if h.distance(seg.x) &gt; SPINE_START: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seg.cm *= F_factor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seg.g_pas *= F_factor</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cell.soma[0].Ra=RA</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cell.soma[0].cm=CM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cell.soma[0].g_pas=1.0 / RM</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cell.soma[0].e_pas = E_PAS</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64"/>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setting some helper functions</a:t>
            </a:r>
            <a:endParaRPr/>
          </a:p>
        </p:txBody>
      </p:sp>
      <p:sp>
        <p:nvSpPr>
          <p:cNvPr id="781" name="Google Shape;781;p64"/>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82" name="Google Shape;782;p64"/>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83" name="Google Shape;783;p64"/>
          <p:cNvSpPr txBox="1"/>
          <p:nvPr/>
        </p:nvSpPr>
        <p:spPr>
          <a:xfrm>
            <a:off x="627525" y="1102650"/>
            <a:ext cx="5849400" cy="56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4F9192"/>
                </a:solidFill>
                <a:latin typeface="Century Gothic"/>
                <a:ea typeface="Century Gothic"/>
                <a:cs typeface="Century Gothic"/>
                <a:sym typeface="Century Gothic"/>
              </a:rPr>
              <a:t># function to plot in the end</a:t>
            </a:r>
            <a:endParaRPr>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rgbClr val="0000FF"/>
                </a:solidFill>
                <a:latin typeface="Century Gothic"/>
                <a:ea typeface="Century Gothic"/>
                <a:cs typeface="Century Gothic"/>
                <a:sym typeface="Century Gothic"/>
              </a:rPr>
              <a:t>def</a:t>
            </a:r>
            <a:r>
              <a:rPr lang="en-US">
                <a:latin typeface="Century Gothic"/>
                <a:ea typeface="Century Gothic"/>
                <a:cs typeface="Century Gothic"/>
                <a:sym typeface="Century Gothic"/>
              </a:rPr>
              <a:t> plot_res(RM, RA, CM, save_name= "fit"):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change_model_pas(CM=CM, RA=RA, RM=RM, E_PAS = E_PAS1)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clamp.amp = inj1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clamp.dur = inj1_end - inj1_start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clamp.delay = inj1_start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Vvec1 = h.Vector()</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Vvec1.record(soma(0.5)._ref_v)</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h.tstop = M1[:,0][-1]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h.v_init=E_PAS1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h.run()</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npVec1 = np.array(Vvec1)</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plt.plot(M1[:,0], M1[:,2], color = 'k')</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time = np.arange(0,len(npVec1) * h.dt,h.dt)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plt.plot(time, npVec1, color = 'r', linestyle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plt.title("long pulse fit")</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plt.savefig(save_name+"_long.png")</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plt.savefig(save_name+"_long.pdf")</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plt.close()</a:t>
            </a:r>
            <a:endParaRPr>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a:p>
            <a:pPr indent="0" lvl="0" marL="0" rtl="0" algn="l">
              <a:spcBef>
                <a:spcPts val="0"/>
              </a:spcBef>
              <a:spcAft>
                <a:spcPts val="0"/>
              </a:spcAft>
              <a:buNone/>
            </a:pPr>
            <a:r>
              <a:rPr lang="en-US">
                <a:latin typeface="Century Gothic"/>
                <a:ea typeface="Century Gothic"/>
                <a:cs typeface="Century Gothic"/>
                <a:sym typeface="Century Gothic"/>
              </a:rPr>
              <a:t>   </a:t>
            </a:r>
            <a:endParaRPr>
              <a:latin typeface="Century Gothic"/>
              <a:ea typeface="Century Gothic"/>
              <a:cs typeface="Century Gothic"/>
              <a:sym typeface="Century Gothic"/>
            </a:endParaRPr>
          </a:p>
        </p:txBody>
      </p:sp>
      <p:sp>
        <p:nvSpPr>
          <p:cNvPr id="784" name="Google Shape;784;p64"/>
          <p:cNvSpPr txBox="1"/>
          <p:nvPr/>
        </p:nvSpPr>
        <p:spPr>
          <a:xfrm>
            <a:off x="6342225" y="1316150"/>
            <a:ext cx="5849400" cy="47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a:t>
            </a:r>
            <a:r>
              <a:rPr lang="en-US">
                <a:solidFill>
                  <a:schemeClr val="dk1"/>
                </a:solidFill>
                <a:latin typeface="Century Gothic"/>
                <a:ea typeface="Century Gothic"/>
                <a:cs typeface="Century Gothic"/>
                <a:sym typeface="Century Gothic"/>
              </a:rPr>
              <a:t> change_model_pas(CM=CM, RA=RA, RM=RM, E_PAS = E_PAS2)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clamp.amp = inj2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clamp.dur = inj2_end - inj2_start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clamp.delay = inj2_start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Vvec2 = h.Vector()</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Vvec2.record(soma(0.5)._ref_v)</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h.tstop = M2[:,0][-1]</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h.v_init=E_PAS2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h.run()</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npVec2 = np.array(Vvec2)</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plt.plot(M2[:,0], M2[:,2], color = 'k')</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time = np.arange(0,len(npVec2) * h.dt,h.dt)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plt.plot(time, npVec2, color = 'r', linestyle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plt.xlabel("time (ms)")</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plt.ylabel("V (mv)")</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plt.title("short pulse fit")</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plt.savefig(save_name+"_short.png")</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plt.savefig(save_name+"_short.pdf")</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a:solidFill>
                  <a:schemeClr val="dk1"/>
                </a:solidFill>
                <a:latin typeface="Century Gothic"/>
                <a:ea typeface="Century Gothic"/>
                <a:cs typeface="Century Gothic"/>
                <a:sym typeface="Century Gothic"/>
              </a:rPr>
              <a:t>    plt.close()</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t/>
            </a:r>
            <a:endParaRPr>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65"/>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setting the objective function</a:t>
            </a:r>
            <a:endParaRPr/>
          </a:p>
        </p:txBody>
      </p:sp>
      <p:sp>
        <p:nvSpPr>
          <p:cNvPr id="790" name="Google Shape;790;p65"/>
          <p:cNvSpPr/>
          <p:nvPr/>
        </p:nvSpPr>
        <p:spPr>
          <a:xfrm>
            <a:off x="7073239" y="1443368"/>
            <a:ext cx="3535500" cy="3855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entury Gothic"/>
              <a:ea typeface="Century Gothic"/>
              <a:cs typeface="Century Gothic"/>
              <a:sym typeface="Century Gothic"/>
            </a:endParaRPr>
          </a:p>
        </p:txBody>
      </p:sp>
      <p:sp>
        <p:nvSpPr>
          <p:cNvPr id="791" name="Google Shape;791;p65"/>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792" name="Google Shape;792;p65"/>
          <p:cNvSpPr txBox="1"/>
          <p:nvPr/>
        </p:nvSpPr>
        <p:spPr>
          <a:xfrm>
            <a:off x="322725" y="1102650"/>
            <a:ext cx="4361400" cy="40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solidFill>
                  <a:srgbClr val="4F9192"/>
                </a:solidFill>
                <a:latin typeface="Century Gothic"/>
                <a:ea typeface="Century Gothic"/>
                <a:cs typeface="Century Gothic"/>
                <a:sym typeface="Century Gothic"/>
              </a:rPr>
              <a:t># objective function</a:t>
            </a:r>
            <a:endParaRPr sz="1200">
              <a:solidFill>
                <a:srgbClr val="4F9192"/>
              </a:solidFill>
              <a:latin typeface="Century Gothic"/>
              <a:ea typeface="Century Gothic"/>
              <a:cs typeface="Century Gothic"/>
              <a:sym typeface="Century Gothic"/>
            </a:endParaRPr>
          </a:p>
          <a:p>
            <a:pPr indent="0" lvl="0" marL="0" rtl="0" algn="l">
              <a:spcBef>
                <a:spcPts val="0"/>
              </a:spcBef>
              <a:spcAft>
                <a:spcPts val="0"/>
              </a:spcAft>
              <a:buNone/>
            </a:pPr>
            <a:r>
              <a:rPr b="1" lang="en-US" sz="1200">
                <a:solidFill>
                  <a:srgbClr val="0000FF"/>
                </a:solidFill>
                <a:latin typeface="Century Gothic"/>
                <a:ea typeface="Century Gothic"/>
                <a:cs typeface="Century Gothic"/>
                <a:sym typeface="Century Gothic"/>
              </a:rPr>
              <a:t>def</a:t>
            </a:r>
            <a:r>
              <a:rPr lang="en-US" sz="1200">
                <a:latin typeface="Century Gothic"/>
                <a:ea typeface="Century Gothic"/>
                <a:cs typeface="Century Gothic"/>
                <a:sym typeface="Century Gothic"/>
              </a:rPr>
              <a:t> efun(vals):</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RM_IX != -1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vals.x[RM_IX] &gt; 100000: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RM = vals.x[RM_IX]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else: RM = 25000</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CM_IX != -1: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vals.x[CM_IX] &gt; 2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CM = vals.x[CM_IX]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else:CM = 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RA_IX != -1: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vals.x[RA_IX] &gt; 350: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RA = vals.x[RA_IX]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else:RA = RA</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if (CM &lt; 0.3 or RM &lt; 5000 or RA &lt; 100):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return 1e6</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p:txBody>
      </p:sp>
      <p:sp>
        <p:nvSpPr>
          <p:cNvPr id="793" name="Google Shape;793;p65"/>
          <p:cNvSpPr txBox="1"/>
          <p:nvPr/>
        </p:nvSpPr>
        <p:spPr>
          <a:xfrm>
            <a:off x="4572000" y="975725"/>
            <a:ext cx="7149300" cy="52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a:t>
            </a:r>
            <a:r>
              <a:rPr lang="en-US" sz="1200">
                <a:solidFill>
                  <a:schemeClr val="dk1"/>
                </a:solidFill>
                <a:latin typeface="Century Gothic"/>
                <a:ea typeface="Century Gothic"/>
                <a:cs typeface="Century Gothic"/>
                <a:sym typeface="Century Gothic"/>
              </a:rPr>
              <a:t>change_model_pas(CM=CM, RA=RA, RM = RM, E_PAS = E_PAS1)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clamp.amp = inj1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clamp.dur = inj1_end - inj1_start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clamp.delay = inj1_start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Vvec1 = h.Vector()</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Vvec1.record(soma(0.5)._ref_v)</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h.v_init=E_PAS1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h.tstop = M1[:,0][-1]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h.run()</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npVec1 = np.array(Vvec1)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error_1 = abs(npVec1.max()- M1[:,2].max()) </a:t>
            </a:r>
            <a:r>
              <a:rPr lang="en-US" sz="1200">
                <a:solidFill>
                  <a:srgbClr val="4F9192"/>
                </a:solidFill>
                <a:latin typeface="Century Gothic"/>
                <a:ea typeface="Century Gothic"/>
                <a:cs typeface="Century Gothic"/>
                <a:sym typeface="Century Gothic"/>
              </a:rPr>
              <a:t># change to min if the injection is negative</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change_model_pas(CM=CM, RA=RA, RM = RM, E_PAS = E_PAS2)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clamp.amp = inj2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clamp.dur = inj2_end - inj2_start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clamp.delay = inj2_start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Vvec2 = h.Vector()</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Vvec2.record(soma(0.5)._ref_v)</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exp_data = M2[:,2]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h.v_init=E_PAS2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h.tstop = M2[:,0][-1]</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h.run()</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npVec2 = np.array(Vvec2)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fit_start_for_short_pulse = int((inj2_end+1)/h.dt)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exp_data_fit_part = exp_data[fit_start_for_short_pulse:fit_start_for_short_pulse+int(100/h.dt)]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rPr lang="en-US" sz="1200">
                <a:solidFill>
                  <a:schemeClr val="dk1"/>
                </a:solidFill>
                <a:latin typeface="Century Gothic"/>
                <a:ea typeface="Century Gothic"/>
                <a:cs typeface="Century Gothic"/>
                <a:sym typeface="Century Gothic"/>
              </a:rPr>
              <a:t>    sim_data_fit_part = npVec2[fit_start_for_short_pulse:fit_start_for_short_pulse+int(100/h.dt)]</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rgbClr val="4F9192"/>
                </a:solidFill>
                <a:latin typeface="Century Gothic"/>
                <a:ea typeface="Century Gothic"/>
                <a:cs typeface="Century Gothic"/>
                <a:sym typeface="Century Gothic"/>
              </a:rPr>
              <a:t># mean square error</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error_2 = np.sum(np.sqrt(np.power(exp_data_fit_part - sim_data_fit_part, 2))) </a:t>
            </a:r>
            <a:endParaRPr sz="1200">
              <a:solidFill>
                <a:srgbClr val="4F9192"/>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print("cur error =", error_1 + error_2," RM=" , RM, " RA=", RA, " CM=" , CM)</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Clr>
                <a:schemeClr val="dk1"/>
              </a:buClr>
              <a:buSzPts val="1100"/>
              <a:buFont typeface="Arial"/>
              <a:buNone/>
            </a:pPr>
            <a:r>
              <a:rPr lang="en-US" sz="1200">
                <a:solidFill>
                  <a:schemeClr val="dk1"/>
                </a:solidFill>
                <a:latin typeface="Century Gothic"/>
                <a:ea typeface="Century Gothic"/>
                <a:cs typeface="Century Gothic"/>
                <a:sym typeface="Century Gothic"/>
              </a:rPr>
              <a:t>    return error_1 + error_2</a:t>
            </a:r>
            <a:endParaRPr sz="12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7" name="Shape 797"/>
        <p:cNvGrpSpPr/>
        <p:nvPr/>
      </p:nvGrpSpPr>
      <p:grpSpPr>
        <a:xfrm>
          <a:off x="0" y="0"/>
          <a:ext cx="0" cy="0"/>
          <a:chOff x="0" y="0"/>
          <a:chExt cx="0" cy="0"/>
        </a:xfrm>
      </p:grpSpPr>
      <p:sp>
        <p:nvSpPr>
          <p:cNvPr id="798" name="Google Shape;798;p66"/>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fitting model to real data results - </a:t>
            </a:r>
            <a:endParaRPr/>
          </a:p>
          <a:p>
            <a:pPr indent="457200" lvl="0" marL="914400" rtl="0" algn="l">
              <a:spcBef>
                <a:spcPts val="0"/>
              </a:spcBef>
              <a:spcAft>
                <a:spcPts val="0"/>
              </a:spcAft>
              <a:buClr>
                <a:srgbClr val="168DBA"/>
              </a:buClr>
              <a:buSzPts val="3600"/>
              <a:buFont typeface="Century Gothic"/>
              <a:buNone/>
            </a:pPr>
            <a:r>
              <a:rPr lang="en-US"/>
              <a:t>running the fit</a:t>
            </a:r>
            <a:endParaRPr/>
          </a:p>
        </p:txBody>
      </p:sp>
      <p:sp>
        <p:nvSpPr>
          <p:cNvPr id="799" name="Google Shape;799;p66"/>
          <p:cNvSpPr txBox="1"/>
          <p:nvPr/>
        </p:nvSpPr>
        <p:spPr>
          <a:xfrm>
            <a:off x="627525" y="582700"/>
            <a:ext cx="313800" cy="42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800">
              <a:solidFill>
                <a:srgbClr val="FFFFFF"/>
              </a:solidFill>
              <a:latin typeface="Century Gothic"/>
              <a:ea typeface="Century Gothic"/>
              <a:cs typeface="Century Gothic"/>
              <a:sym typeface="Century Gothic"/>
            </a:endParaRPr>
          </a:p>
        </p:txBody>
      </p:sp>
      <p:sp>
        <p:nvSpPr>
          <p:cNvPr id="800" name="Google Shape;800;p66"/>
          <p:cNvSpPr txBox="1"/>
          <p:nvPr/>
        </p:nvSpPr>
        <p:spPr>
          <a:xfrm>
            <a:off x="322725" y="1102650"/>
            <a:ext cx="5448300" cy="49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200">
                <a:latin typeface="Century Gothic"/>
                <a:ea typeface="Century Gothic"/>
                <a:cs typeface="Century Gothic"/>
                <a:sym typeface="Century Gothic"/>
              </a:rPr>
              <a:t>CM_IX = 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RM_IX=1</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RA_IX = 2</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RM_const = 20000.0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RA_const = 250.0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CM_const = 1.0</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print("free params:")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h.attr_praxis(1e-9,1000,0)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 = h.Vector(3)</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opt_vals.x[RM_IX] =22000.0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opt_vals.x[RA_IX] = 200</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opt_vals.x[CM_IX] = 1</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for i in range(3):</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RMSD = h.fit_praxis(efun,opt_vals)</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RM = opt_vals.x[RM_IX]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RA = opt_vals.x[RA_IX]</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CM = opt_vals.x[CM_IX]</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print("RMSD", RMSD,", RM",  RM, ", RA",  RA, ", CM",  CM)</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plot_res(CM=CM, RM=RM, RA = RA, save_name="_fit_after_"+str(i+1))</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import pickle</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pickle.dump({"RMSD":RMSD,"RM":RM, "RA":RA, "CM":CM}, open(""))</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t/>
            </a:r>
            <a:endParaRPr sz="1200">
              <a:latin typeface="Century Gothic"/>
              <a:ea typeface="Century Gothic"/>
              <a:cs typeface="Century Gothic"/>
              <a:sym typeface="Century Gothic"/>
            </a:endParaRPr>
          </a:p>
          <a:p>
            <a:pPr indent="0" lvl="0" marL="0" rtl="0" algn="l">
              <a:spcBef>
                <a:spcPts val="0"/>
              </a:spcBef>
              <a:spcAft>
                <a:spcPts val="0"/>
              </a:spcAft>
              <a:buNone/>
            </a:pPr>
            <a:r>
              <a:rPr lang="en-US" sz="1200">
                <a:latin typeface="Century Gothic"/>
                <a:ea typeface="Century Gothic"/>
                <a:cs typeface="Century Gothic"/>
                <a:sym typeface="Century Gothic"/>
              </a:rPr>
              <a:t>    </a:t>
            </a:r>
            <a:endParaRPr sz="1200">
              <a:latin typeface="Century Gothic"/>
              <a:ea typeface="Century Gothic"/>
              <a:cs typeface="Century Gothic"/>
              <a:sym typeface="Century Gothic"/>
            </a:endParaRPr>
          </a:p>
        </p:txBody>
      </p:sp>
      <p:sp>
        <p:nvSpPr>
          <p:cNvPr id="801" name="Google Shape;801;p66"/>
          <p:cNvSpPr txBox="1"/>
          <p:nvPr/>
        </p:nvSpPr>
        <p:spPr>
          <a:xfrm>
            <a:off x="6275275" y="1195375"/>
            <a:ext cx="2129100" cy="99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the “real” values are:</a:t>
            </a:r>
            <a:endParaRPr b="1">
              <a:solidFill>
                <a:schemeClr val="accent4"/>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RM = 20000.0</a:t>
            </a:r>
            <a:endParaRPr b="1">
              <a:solidFill>
                <a:schemeClr val="accent4"/>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RA = 250</a:t>
            </a:r>
            <a:endParaRPr b="1">
              <a:solidFill>
                <a:schemeClr val="accent4"/>
              </a:solidFill>
              <a:latin typeface="Century Gothic"/>
              <a:ea typeface="Century Gothic"/>
              <a:cs typeface="Century Gothic"/>
              <a:sym typeface="Century Gothic"/>
            </a:endParaRPr>
          </a:p>
          <a:p>
            <a:pPr indent="0" lvl="0" marL="0" rtl="0" algn="l">
              <a:spcBef>
                <a:spcPts val="0"/>
              </a:spcBef>
              <a:spcAft>
                <a:spcPts val="0"/>
              </a:spcAft>
              <a:buNone/>
            </a:pPr>
            <a:r>
              <a:rPr b="1" lang="en-US">
                <a:solidFill>
                  <a:schemeClr val="accent4"/>
                </a:solidFill>
                <a:latin typeface="Century Gothic"/>
                <a:ea typeface="Century Gothic"/>
                <a:cs typeface="Century Gothic"/>
                <a:sym typeface="Century Gothic"/>
              </a:rPr>
              <a:t>CM = 1</a:t>
            </a:r>
            <a:endParaRPr b="1">
              <a:solidFill>
                <a:schemeClr val="accent4"/>
              </a:solidFill>
              <a:latin typeface="Century Gothic"/>
              <a:ea typeface="Century Gothic"/>
              <a:cs typeface="Century Gothic"/>
              <a:sym typeface="Century Gothic"/>
            </a:endParaRPr>
          </a:p>
        </p:txBody>
      </p:sp>
      <p:pic>
        <p:nvPicPr>
          <p:cNvPr id="802" name="Google Shape;802;p66"/>
          <p:cNvPicPr preferRelativeResize="0"/>
          <p:nvPr/>
        </p:nvPicPr>
        <p:blipFill>
          <a:blip r:embed="rId3">
            <a:alphaModFix/>
          </a:blip>
          <a:stretch>
            <a:fillRect/>
          </a:stretch>
        </p:blipFill>
        <p:spPr>
          <a:xfrm>
            <a:off x="6342525" y="2390750"/>
            <a:ext cx="4784925" cy="3588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67"/>
          <p:cNvSpPr txBox="1"/>
          <p:nvPr>
            <p:ph idx="1" type="body"/>
          </p:nvPr>
        </p:nvSpPr>
        <p:spPr>
          <a:xfrm>
            <a:off x="212900" y="1437475"/>
            <a:ext cx="11922900" cy="5459700"/>
          </a:xfrm>
          <a:prstGeom prst="rect">
            <a:avLst/>
          </a:prstGeom>
          <a:noFill/>
          <a:ln>
            <a:noFill/>
          </a:ln>
        </p:spPr>
        <p:txBody>
          <a:bodyPr anchorCtr="0" anchor="t" bIns="45700" lIns="91425" spcFirstLastPara="1" rIns="91425" wrap="square" tIns="45700">
            <a:noAutofit/>
          </a:bodyPr>
          <a:lstStyle/>
          <a:p>
            <a:pPr indent="-342900" lvl="0" marL="342900" rtl="0" algn="l">
              <a:spcBef>
                <a:spcPts val="0"/>
              </a:spcBef>
              <a:spcAft>
                <a:spcPts val="0"/>
              </a:spcAft>
              <a:buSzPts val="3200"/>
              <a:buChar char="🠶"/>
            </a:pPr>
            <a:r>
              <a:rPr lang="en-US" sz="3200"/>
              <a:t>Basic use of NEURON</a:t>
            </a:r>
            <a:endParaRPr/>
          </a:p>
          <a:p>
            <a:pPr indent="-342900" lvl="0" marL="342900" rtl="0" algn="l">
              <a:spcBef>
                <a:spcPts val="1000"/>
              </a:spcBef>
              <a:spcAft>
                <a:spcPts val="0"/>
              </a:spcAft>
              <a:buSzPts val="3200"/>
              <a:buChar char="🠶"/>
            </a:pPr>
            <a:r>
              <a:rPr lang="en-US" sz="3200"/>
              <a:t>Single compartment model</a:t>
            </a:r>
            <a:endParaRPr sz="3200"/>
          </a:p>
          <a:p>
            <a:pPr indent="-342900" lvl="0" marL="342900" rtl="0" algn="l">
              <a:spcBef>
                <a:spcPts val="1000"/>
              </a:spcBef>
              <a:spcAft>
                <a:spcPts val="0"/>
              </a:spcAft>
              <a:buSzPts val="3200"/>
              <a:buChar char="🠶"/>
            </a:pPr>
            <a:r>
              <a:rPr lang="en-US" sz="3200"/>
              <a:t>Active conductances</a:t>
            </a:r>
            <a:endParaRPr sz="3200"/>
          </a:p>
          <a:p>
            <a:pPr indent="-342900" lvl="0" marL="342900" rtl="0" algn="l">
              <a:spcBef>
                <a:spcPts val="1000"/>
              </a:spcBef>
              <a:spcAft>
                <a:spcPts val="0"/>
              </a:spcAft>
              <a:buSzPts val="3200"/>
              <a:buChar char="🠶"/>
            </a:pPr>
            <a:r>
              <a:rPr lang="en-US" sz="3200"/>
              <a:t>cable model and attenuation.</a:t>
            </a:r>
            <a:endParaRPr sz="3200"/>
          </a:p>
          <a:p>
            <a:pPr indent="-342900" lvl="0" marL="342900" rtl="0" algn="l">
              <a:spcBef>
                <a:spcPts val="1000"/>
              </a:spcBef>
              <a:spcAft>
                <a:spcPts val="0"/>
              </a:spcAft>
              <a:buSzPts val="3200"/>
              <a:buChar char="🠶"/>
            </a:pPr>
            <a:r>
              <a:rPr lang="en-US" sz="3200"/>
              <a:t>Ball and stick model</a:t>
            </a:r>
            <a:endParaRPr/>
          </a:p>
          <a:p>
            <a:pPr indent="-342900" lvl="0" marL="342900" rtl="0" algn="l">
              <a:spcBef>
                <a:spcPts val="1000"/>
              </a:spcBef>
              <a:spcAft>
                <a:spcPts val="0"/>
              </a:spcAft>
              <a:buSzPts val="3200"/>
              <a:buChar char="🠶"/>
            </a:pPr>
            <a:r>
              <a:rPr lang="en-US" sz="3200"/>
              <a:t>Synaptic activation</a:t>
            </a:r>
            <a:endParaRPr/>
          </a:p>
          <a:p>
            <a:pPr indent="-342900" lvl="0" marL="342900" rtl="0" algn="l">
              <a:spcBef>
                <a:spcPts val="1000"/>
              </a:spcBef>
              <a:spcAft>
                <a:spcPts val="0"/>
              </a:spcAft>
              <a:buSzPts val="3200"/>
              <a:buChar char="🠶"/>
            </a:pPr>
            <a:r>
              <a:rPr lang="en-US" sz="3200"/>
              <a:t>Full complex multi-compartmental model</a:t>
            </a:r>
            <a:endParaRPr sz="3200"/>
          </a:p>
          <a:p>
            <a:pPr indent="-342900" lvl="0" marL="342900" rtl="0" algn="l">
              <a:spcBef>
                <a:spcPts val="1000"/>
              </a:spcBef>
              <a:spcAft>
                <a:spcPts val="0"/>
              </a:spcAft>
              <a:buSzPts val="3200"/>
              <a:buChar char="🠶"/>
            </a:pPr>
            <a:r>
              <a:rPr lang="en-US" sz="3200"/>
              <a:t>fitting for passive model parameter with gradient </a:t>
            </a:r>
            <a:r>
              <a:rPr lang="en-US" sz="3200"/>
              <a:t>descent</a:t>
            </a:r>
            <a:endParaRPr sz="3200"/>
          </a:p>
        </p:txBody>
      </p:sp>
      <p:sp>
        <p:nvSpPr>
          <p:cNvPr id="808" name="Google Shape;808;p67"/>
          <p:cNvSpPr txBox="1"/>
          <p:nvPr>
            <p:ph type="title"/>
          </p:nvPr>
        </p:nvSpPr>
        <p:spPr>
          <a:xfrm>
            <a:off x="173175" y="0"/>
            <a:ext cx="11929200" cy="992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600"/>
              <a:buFont typeface="Century Gothic"/>
              <a:buNone/>
            </a:pPr>
            <a:r>
              <a:rPr lang="en-US"/>
              <a:t>summary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3"/>
          <p:cNvSpPr txBox="1"/>
          <p:nvPr>
            <p:ph type="title"/>
          </p:nvPr>
        </p:nvSpPr>
        <p:spPr>
          <a:xfrm>
            <a:off x="188977" y="0"/>
            <a:ext cx="86976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a:t>
            </a:r>
            <a:r>
              <a:rPr lang="en-US" sz="3200"/>
              <a:t>introduction </a:t>
            </a:r>
            <a:endParaRPr/>
          </a:p>
        </p:txBody>
      </p:sp>
      <p:sp>
        <p:nvSpPr>
          <p:cNvPr id="182" name="Google Shape;182;p23"/>
          <p:cNvSpPr txBox="1"/>
          <p:nvPr/>
        </p:nvSpPr>
        <p:spPr>
          <a:xfrm>
            <a:off x="2310650" y="2041700"/>
            <a:ext cx="7911300" cy="302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7200">
                <a:latin typeface="Century Gothic"/>
                <a:ea typeface="Century Gothic"/>
                <a:cs typeface="Century Gothic"/>
                <a:sym typeface="Century Gothic"/>
              </a:rPr>
              <a:t>let's</a:t>
            </a:r>
            <a:r>
              <a:rPr lang="en-US" sz="7200">
                <a:latin typeface="Century Gothic"/>
                <a:ea typeface="Century Gothic"/>
                <a:cs typeface="Century Gothic"/>
                <a:sym typeface="Century Gothic"/>
              </a:rPr>
              <a:t> start to know the GUI</a:t>
            </a:r>
            <a:endParaRPr sz="7200">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4"/>
          <p:cNvSpPr txBox="1"/>
          <p:nvPr>
            <p:ph type="title"/>
          </p:nvPr>
        </p:nvSpPr>
        <p:spPr>
          <a:xfrm>
            <a:off x="188977" y="0"/>
            <a:ext cx="86976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introduction - basic graphs</a:t>
            </a:r>
            <a:endParaRPr/>
          </a:p>
        </p:txBody>
      </p:sp>
      <p:pic>
        <p:nvPicPr>
          <p:cNvPr id="188" name="Google Shape;188;p24"/>
          <p:cNvPicPr preferRelativeResize="0"/>
          <p:nvPr/>
        </p:nvPicPr>
        <p:blipFill rotWithShape="1">
          <a:blip r:embed="rId3">
            <a:alphaModFix/>
          </a:blip>
          <a:srcRect b="53148" l="18277" r="61419" t="23538"/>
          <a:stretch/>
        </p:blipFill>
        <p:spPr>
          <a:xfrm>
            <a:off x="700150" y="1669625"/>
            <a:ext cx="3724574" cy="2405676"/>
          </a:xfrm>
          <a:prstGeom prst="rect">
            <a:avLst/>
          </a:prstGeom>
          <a:noFill/>
          <a:ln>
            <a:noFill/>
          </a:ln>
        </p:spPr>
      </p:pic>
      <p:cxnSp>
        <p:nvCxnSpPr>
          <p:cNvPr id="189" name="Google Shape;189;p24"/>
          <p:cNvCxnSpPr>
            <a:endCxn id="190" idx="1"/>
          </p:cNvCxnSpPr>
          <p:nvPr/>
        </p:nvCxnSpPr>
        <p:spPr>
          <a:xfrm flipH="1" rot="10800000">
            <a:off x="2935975" y="1906463"/>
            <a:ext cx="2179500" cy="715800"/>
          </a:xfrm>
          <a:prstGeom prst="straightConnector1">
            <a:avLst/>
          </a:prstGeom>
          <a:noFill/>
          <a:ln cap="flat" cmpd="sng" w="38100">
            <a:solidFill>
              <a:srgbClr val="4A86E8"/>
            </a:solidFill>
            <a:prstDash val="solid"/>
            <a:round/>
            <a:headEnd len="med" w="med" type="none"/>
            <a:tailEnd len="med" w="med" type="triangle"/>
          </a:ln>
        </p:spPr>
      </p:cxnSp>
      <p:cxnSp>
        <p:nvCxnSpPr>
          <p:cNvPr id="191" name="Google Shape;191;p24"/>
          <p:cNvCxnSpPr>
            <a:endCxn id="192" idx="1"/>
          </p:cNvCxnSpPr>
          <p:nvPr/>
        </p:nvCxnSpPr>
        <p:spPr>
          <a:xfrm>
            <a:off x="2872375" y="3208513"/>
            <a:ext cx="2243100" cy="1844700"/>
          </a:xfrm>
          <a:prstGeom prst="straightConnector1">
            <a:avLst/>
          </a:prstGeom>
          <a:noFill/>
          <a:ln cap="flat" cmpd="sng" w="38100">
            <a:solidFill>
              <a:srgbClr val="4A86E8"/>
            </a:solidFill>
            <a:prstDash val="solid"/>
            <a:round/>
            <a:headEnd len="med" w="med" type="none"/>
            <a:tailEnd len="med" w="med" type="triangle"/>
          </a:ln>
        </p:spPr>
      </p:cxnSp>
      <p:pic>
        <p:nvPicPr>
          <p:cNvPr id="190" name="Google Shape;190;p24"/>
          <p:cNvPicPr preferRelativeResize="0"/>
          <p:nvPr/>
        </p:nvPicPr>
        <p:blipFill>
          <a:blip r:embed="rId4">
            <a:alphaModFix/>
          </a:blip>
          <a:stretch>
            <a:fillRect/>
          </a:stretch>
        </p:blipFill>
        <p:spPr>
          <a:xfrm>
            <a:off x="5115475" y="644400"/>
            <a:ext cx="2990850" cy="2524125"/>
          </a:xfrm>
          <a:prstGeom prst="rect">
            <a:avLst/>
          </a:prstGeom>
          <a:noFill/>
          <a:ln>
            <a:noFill/>
          </a:ln>
        </p:spPr>
      </p:pic>
      <p:pic>
        <p:nvPicPr>
          <p:cNvPr id="192" name="Google Shape;192;p24"/>
          <p:cNvPicPr preferRelativeResize="0"/>
          <p:nvPr/>
        </p:nvPicPr>
        <p:blipFill rotWithShape="1">
          <a:blip r:embed="rId5">
            <a:alphaModFix/>
          </a:blip>
          <a:srcRect b="15519" l="29159" r="30424" t="17729"/>
          <a:stretch/>
        </p:blipFill>
        <p:spPr>
          <a:xfrm>
            <a:off x="5115475" y="3168525"/>
            <a:ext cx="4057349" cy="3769376"/>
          </a:xfrm>
          <a:prstGeom prst="rect">
            <a:avLst/>
          </a:prstGeom>
          <a:noFill/>
          <a:ln>
            <a:noFill/>
          </a:ln>
        </p:spPr>
      </p:pic>
      <p:sp>
        <p:nvSpPr>
          <p:cNvPr id="193" name="Google Shape;193;p24"/>
          <p:cNvSpPr txBox="1"/>
          <p:nvPr/>
        </p:nvSpPr>
        <p:spPr>
          <a:xfrm>
            <a:off x="8886575" y="762000"/>
            <a:ext cx="3137100" cy="350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latin typeface="Century Gothic"/>
                <a:ea typeface="Century Gothic"/>
                <a:cs typeface="Century Gothic"/>
                <a:sym typeface="Century Gothic"/>
              </a:rPr>
              <a:t>after loading/ creating a model in neuron we can get basic graphs on the morphology we have and the voltage in the simulation.</a:t>
            </a:r>
            <a:endParaRPr sz="1800">
              <a:latin typeface="Century Gothic"/>
              <a:ea typeface="Century Gothic"/>
              <a:cs typeface="Century Gothic"/>
              <a:sym typeface="Century Gothic"/>
            </a:endParaRPr>
          </a:p>
          <a:p>
            <a:pPr indent="0" lvl="0" marL="0" rtl="0" algn="l">
              <a:spcBef>
                <a:spcPts val="0"/>
              </a:spcBef>
              <a:spcAft>
                <a:spcPts val="0"/>
              </a:spcAft>
              <a:buNone/>
            </a:pPr>
            <a:r>
              <a:t/>
            </a:r>
            <a:endParaRPr sz="1800">
              <a:latin typeface="Century Gothic"/>
              <a:ea typeface="Century Gothic"/>
              <a:cs typeface="Century Gothic"/>
              <a:sym typeface="Century Gothic"/>
            </a:endParaRPr>
          </a:p>
          <a:p>
            <a:pPr indent="0" lvl="0" marL="0" rtl="0" algn="l">
              <a:spcBef>
                <a:spcPts val="0"/>
              </a:spcBef>
              <a:spcAft>
                <a:spcPts val="0"/>
              </a:spcAft>
              <a:buNone/>
            </a:pPr>
            <a:r>
              <a:rPr lang="en-US" sz="1800">
                <a:latin typeface="Century Gothic"/>
                <a:ea typeface="Century Gothic"/>
                <a:cs typeface="Century Gothic"/>
                <a:sym typeface="Century Gothic"/>
              </a:rPr>
              <a:t>right mouse click on the graph will open a menu that will allow as to change some of the graph </a:t>
            </a:r>
            <a:r>
              <a:rPr lang="en-US" sz="1800">
                <a:latin typeface="Century Gothic"/>
                <a:ea typeface="Century Gothic"/>
                <a:cs typeface="Century Gothic"/>
                <a:sym typeface="Century Gothic"/>
              </a:rPr>
              <a:t>properties</a:t>
            </a:r>
            <a:r>
              <a:rPr lang="en-US" sz="1800">
                <a:latin typeface="Century Gothic"/>
                <a:ea typeface="Century Gothic"/>
                <a:cs typeface="Century Gothic"/>
                <a:sym typeface="Century Gothic"/>
              </a:rPr>
              <a:t>.</a:t>
            </a:r>
            <a:endParaRPr sz="1800">
              <a:latin typeface="Century Gothic"/>
              <a:ea typeface="Century Gothic"/>
              <a:cs typeface="Century Gothic"/>
              <a:sym typeface="Century Gothic"/>
            </a:endParaRPr>
          </a:p>
        </p:txBody>
      </p:sp>
      <p:sp>
        <p:nvSpPr>
          <p:cNvPr id="194" name="Google Shape;194;p24"/>
          <p:cNvSpPr txBox="1"/>
          <p:nvPr/>
        </p:nvSpPr>
        <p:spPr>
          <a:xfrm>
            <a:off x="9328300" y="6436250"/>
            <a:ext cx="26085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Century Gothic"/>
                <a:ea typeface="Century Gothic"/>
                <a:cs typeface="Century Gothic"/>
                <a:sym typeface="Century Gothic"/>
              </a:rPr>
              <a:t>get_to_know_the_gui</a:t>
            </a:r>
            <a:endParaRPr b="1">
              <a:solidFill>
                <a:srgbClr val="FF0000"/>
              </a:solidFill>
              <a:latin typeface="Century Gothic"/>
              <a:ea typeface="Century Gothic"/>
              <a:cs typeface="Century Gothic"/>
              <a:sym typeface="Century Gothic"/>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25"/>
          <p:cNvSpPr txBox="1"/>
          <p:nvPr>
            <p:ph type="title"/>
          </p:nvPr>
        </p:nvSpPr>
        <p:spPr>
          <a:xfrm>
            <a:off x="188975" y="0"/>
            <a:ext cx="93978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introduction - data on sections</a:t>
            </a:r>
            <a:endParaRPr/>
          </a:p>
        </p:txBody>
      </p:sp>
      <p:pic>
        <p:nvPicPr>
          <p:cNvPr id="200" name="Google Shape;200;p25"/>
          <p:cNvPicPr preferRelativeResize="0"/>
          <p:nvPr/>
        </p:nvPicPr>
        <p:blipFill rotWithShape="1">
          <a:blip r:embed="rId3">
            <a:alphaModFix/>
          </a:blip>
          <a:srcRect b="43827" l="17953" r="57534" t="23599"/>
          <a:stretch/>
        </p:blipFill>
        <p:spPr>
          <a:xfrm>
            <a:off x="692175" y="1149774"/>
            <a:ext cx="4395302" cy="3285376"/>
          </a:xfrm>
          <a:prstGeom prst="rect">
            <a:avLst/>
          </a:prstGeom>
          <a:noFill/>
          <a:ln>
            <a:noFill/>
          </a:ln>
        </p:spPr>
      </p:pic>
      <p:cxnSp>
        <p:nvCxnSpPr>
          <p:cNvPr id="201" name="Google Shape;201;p25"/>
          <p:cNvCxnSpPr>
            <a:endCxn id="202" idx="1"/>
          </p:cNvCxnSpPr>
          <p:nvPr/>
        </p:nvCxnSpPr>
        <p:spPr>
          <a:xfrm flipH="1" rot="10800000">
            <a:off x="4667703" y="2768375"/>
            <a:ext cx="1347000" cy="714900"/>
          </a:xfrm>
          <a:prstGeom prst="straightConnector1">
            <a:avLst/>
          </a:prstGeom>
          <a:noFill/>
          <a:ln cap="flat" cmpd="sng" w="38100">
            <a:solidFill>
              <a:srgbClr val="4A86E8"/>
            </a:solidFill>
            <a:prstDash val="solid"/>
            <a:round/>
            <a:headEnd len="med" w="med" type="none"/>
            <a:tailEnd len="med" w="med" type="triangle"/>
          </a:ln>
        </p:spPr>
      </p:cxnSp>
      <p:pic>
        <p:nvPicPr>
          <p:cNvPr id="202" name="Google Shape;202;p25"/>
          <p:cNvPicPr preferRelativeResize="0"/>
          <p:nvPr/>
        </p:nvPicPr>
        <p:blipFill>
          <a:blip r:embed="rId4">
            <a:alphaModFix/>
          </a:blip>
          <a:stretch>
            <a:fillRect/>
          </a:stretch>
        </p:blipFill>
        <p:spPr>
          <a:xfrm>
            <a:off x="6014703" y="796800"/>
            <a:ext cx="6024896" cy="3943150"/>
          </a:xfrm>
          <a:prstGeom prst="rect">
            <a:avLst/>
          </a:prstGeom>
          <a:noFill/>
          <a:ln>
            <a:noFill/>
          </a:ln>
        </p:spPr>
      </p:pic>
      <p:sp>
        <p:nvSpPr>
          <p:cNvPr id="203" name="Google Shape;203;p25"/>
          <p:cNvSpPr txBox="1"/>
          <p:nvPr/>
        </p:nvSpPr>
        <p:spPr>
          <a:xfrm>
            <a:off x="481850" y="5072600"/>
            <a:ext cx="11486100" cy="136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latin typeface="Century Gothic"/>
                <a:ea typeface="Century Gothic"/>
                <a:cs typeface="Century Gothic"/>
                <a:sym typeface="Century Gothic"/>
              </a:rPr>
              <a:t>in order to better understand the morphology and its naming in Neuron, we can open a viewer of all model sections.</a:t>
            </a:r>
            <a:endParaRPr>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US">
                <a:latin typeface="Century Gothic"/>
                <a:ea typeface="Century Gothic"/>
                <a:cs typeface="Century Gothic"/>
                <a:sym typeface="Century Gothic"/>
              </a:rPr>
              <a:t>clicking on a section from the list will color the ection in red, and clicking on section will target the </a:t>
            </a:r>
            <a:r>
              <a:rPr lang="en-US">
                <a:latin typeface="Century Gothic"/>
                <a:ea typeface="Century Gothic"/>
                <a:cs typeface="Century Gothic"/>
                <a:sym typeface="Century Gothic"/>
              </a:rPr>
              <a:t>corresponding</a:t>
            </a:r>
            <a:r>
              <a:rPr lang="en-US">
                <a:latin typeface="Century Gothic"/>
                <a:ea typeface="Century Gothic"/>
                <a:cs typeface="Century Gothic"/>
                <a:sym typeface="Century Gothic"/>
              </a:rPr>
              <a:t> section in the list.</a:t>
            </a:r>
            <a:endParaRPr>
              <a:latin typeface="Century Gothic"/>
              <a:ea typeface="Century Gothic"/>
              <a:cs typeface="Century Gothic"/>
              <a:sym typeface="Century Gothic"/>
            </a:endParaRPr>
          </a:p>
          <a:p>
            <a:pPr indent="0" lvl="0" marL="0" rtl="0" algn="l">
              <a:lnSpc>
                <a:spcPct val="150000"/>
              </a:lnSpc>
              <a:spcBef>
                <a:spcPts val="0"/>
              </a:spcBef>
              <a:spcAft>
                <a:spcPts val="0"/>
              </a:spcAft>
              <a:buNone/>
            </a:pPr>
            <a:r>
              <a:rPr lang="en-US">
                <a:latin typeface="Century Gothic"/>
                <a:ea typeface="Century Gothic"/>
                <a:cs typeface="Century Gothic"/>
                <a:sym typeface="Century Gothic"/>
              </a:rPr>
              <a:t>double click on a section, from the list, will open the section parameters.</a:t>
            </a:r>
            <a:endParaRPr>
              <a:latin typeface="Century Gothic"/>
              <a:ea typeface="Century Gothic"/>
              <a:cs typeface="Century Gothic"/>
              <a:sym typeface="Century Gothic"/>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188982" y="0"/>
            <a:ext cx="11911200" cy="644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3200"/>
              <a:t>NEURON GUI introduction - </a:t>
            </a:r>
            <a:r>
              <a:rPr lang="en-US" sz="3200"/>
              <a:t>general</a:t>
            </a:r>
            <a:r>
              <a:rPr lang="en-US" sz="3200"/>
              <a:t> model view</a:t>
            </a:r>
            <a:endParaRPr/>
          </a:p>
        </p:txBody>
      </p:sp>
      <p:pic>
        <p:nvPicPr>
          <p:cNvPr id="209" name="Google Shape;209;p26"/>
          <p:cNvPicPr preferRelativeResize="0"/>
          <p:nvPr/>
        </p:nvPicPr>
        <p:blipFill rotWithShape="1">
          <a:blip r:embed="rId3">
            <a:alphaModFix/>
          </a:blip>
          <a:srcRect b="43827" l="17953" r="57534" t="23599"/>
          <a:stretch/>
        </p:blipFill>
        <p:spPr>
          <a:xfrm>
            <a:off x="692175" y="1454574"/>
            <a:ext cx="4395302" cy="3285376"/>
          </a:xfrm>
          <a:prstGeom prst="rect">
            <a:avLst/>
          </a:prstGeom>
          <a:noFill/>
          <a:ln>
            <a:noFill/>
          </a:ln>
        </p:spPr>
      </p:pic>
      <p:cxnSp>
        <p:nvCxnSpPr>
          <p:cNvPr id="210" name="Google Shape;210;p26"/>
          <p:cNvCxnSpPr>
            <a:endCxn id="211" idx="1"/>
          </p:cNvCxnSpPr>
          <p:nvPr/>
        </p:nvCxnSpPr>
        <p:spPr>
          <a:xfrm flipH="1" rot="10800000">
            <a:off x="2415181" y="3197088"/>
            <a:ext cx="3162000" cy="925800"/>
          </a:xfrm>
          <a:prstGeom prst="straightConnector1">
            <a:avLst/>
          </a:prstGeom>
          <a:noFill/>
          <a:ln cap="flat" cmpd="sng" w="38100">
            <a:solidFill>
              <a:srgbClr val="4A86E8"/>
            </a:solidFill>
            <a:prstDash val="solid"/>
            <a:round/>
            <a:headEnd len="med" w="med" type="none"/>
            <a:tailEnd len="med" w="med" type="triangle"/>
          </a:ln>
        </p:spPr>
      </p:cxnSp>
      <p:pic>
        <p:nvPicPr>
          <p:cNvPr id="211" name="Google Shape;211;p26"/>
          <p:cNvPicPr preferRelativeResize="0"/>
          <p:nvPr/>
        </p:nvPicPr>
        <p:blipFill>
          <a:blip r:embed="rId4">
            <a:alphaModFix/>
          </a:blip>
          <a:stretch>
            <a:fillRect/>
          </a:stretch>
        </p:blipFill>
        <p:spPr>
          <a:xfrm>
            <a:off x="5577181" y="1302176"/>
            <a:ext cx="6614818" cy="3789826"/>
          </a:xfrm>
          <a:prstGeom prst="rect">
            <a:avLst/>
          </a:prstGeom>
          <a:noFill/>
          <a:ln>
            <a:noFill/>
          </a:ln>
        </p:spPr>
      </p:pic>
      <p:sp>
        <p:nvSpPr>
          <p:cNvPr id="212" name="Google Shape;212;p26"/>
          <p:cNvSpPr txBox="1"/>
          <p:nvPr/>
        </p:nvSpPr>
        <p:spPr>
          <a:xfrm>
            <a:off x="481850" y="5072600"/>
            <a:ext cx="11486100" cy="1367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US">
                <a:latin typeface="Century Gothic"/>
                <a:ea typeface="Century Gothic"/>
                <a:cs typeface="Century Gothic"/>
                <a:sym typeface="Century Gothic"/>
              </a:rPr>
              <a:t>in order to get a full view on the model we can go to model view.</a:t>
            </a:r>
            <a:endParaRPr>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gradFill>
          <a:gsLst>
            <a:gs pos="0">
              <a:srgbClr val="FFFFFF"/>
            </a:gs>
            <a:gs pos="67000">
              <a:srgbClr val="FFFFFF"/>
            </a:gs>
            <a:gs pos="100000">
              <a:srgbClr val="C4DCE3"/>
            </a:gs>
          </a:gsLst>
          <a:lin ang="5400000" scaled="0"/>
        </a:gradFill>
      </p:bgPr>
    </p:bg>
    <p:spTree>
      <p:nvGrpSpPr>
        <p:cNvPr id="217" name="Shape 217"/>
        <p:cNvGrpSpPr/>
        <p:nvPr/>
      </p:nvGrpSpPr>
      <p:grpSpPr>
        <a:xfrm>
          <a:off x="0" y="0"/>
          <a:ext cx="0" cy="0"/>
          <a:chOff x="0" y="0"/>
          <a:chExt cx="0" cy="0"/>
        </a:xfrm>
      </p:grpSpPr>
      <p:sp>
        <p:nvSpPr>
          <p:cNvPr id="218" name="Google Shape;218;p27"/>
          <p:cNvSpPr txBox="1"/>
          <p:nvPr>
            <p:ph type="title"/>
          </p:nvPr>
        </p:nvSpPr>
        <p:spPr>
          <a:xfrm>
            <a:off x="1474225" y="2658475"/>
            <a:ext cx="9361200" cy="14280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168DBA"/>
              </a:buClr>
              <a:buSzPts val="3200"/>
              <a:buFont typeface="Century Gothic"/>
              <a:buNone/>
            </a:pPr>
            <a:r>
              <a:rPr lang="en-US" sz="9600"/>
              <a:t>let's</a:t>
            </a:r>
            <a:r>
              <a:rPr lang="en-US" sz="9600"/>
              <a:t> get started</a:t>
            </a:r>
            <a:endParaRPr sz="9600"/>
          </a:p>
        </p:txBody>
      </p:sp>
    </p:spTree>
  </p:cSld>
  <p:clrMapOvr>
    <a:masterClrMapping/>
  </p:clrMapOvr>
</p:sld>
</file>

<file path=ppt/theme/theme1.xml><?xml version="1.0" encoding="utf-8"?>
<a:theme xmlns:a="http://schemas.openxmlformats.org/drawingml/2006/main" xmlns:r="http://schemas.openxmlformats.org/officeDocument/2006/relationships"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